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8" r:id="rId4"/>
    <p:sldId id="273" r:id="rId5"/>
    <p:sldId id="274" r:id="rId6"/>
    <p:sldId id="265" r:id="rId7"/>
    <p:sldId id="262" r:id="rId8"/>
    <p:sldId id="263" r:id="rId9"/>
    <p:sldId id="266" r:id="rId10"/>
    <p:sldId id="268" r:id="rId11"/>
    <p:sldId id="267" r:id="rId12"/>
    <p:sldId id="270" r:id="rId13"/>
    <p:sldId id="269" r:id="rId14"/>
    <p:sldId id="272" r:id="rId15"/>
    <p:sldId id="271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1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98236B-D2FE-4A51-85A7-74141E1F0C0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4C10D5E-8B2C-4614-9E18-E919BA6B95D8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Define the Oral History Project</a:t>
          </a:r>
          <a:endParaRPr lang="en-US" sz="1500" dirty="0">
            <a:latin typeface="Garamond" panose="02020404030301010803" pitchFamily="18" charset="0"/>
          </a:endParaRPr>
        </a:p>
      </dgm:t>
    </dgm:pt>
    <dgm:pt modelId="{08FB13AA-A2D7-4364-884F-9786F7AA24A5}" type="parTrans" cxnId="{3DCBEA74-27EE-4A61-B450-8EDC6035C59B}">
      <dgm:prSet/>
      <dgm:spPr/>
      <dgm:t>
        <a:bodyPr/>
        <a:lstStyle/>
        <a:p>
          <a:endParaRPr lang="en-US"/>
        </a:p>
      </dgm:t>
    </dgm:pt>
    <dgm:pt modelId="{E5798046-0699-4FA1-AF49-D0F693E22307}" type="sibTrans" cxnId="{3DCBEA74-27EE-4A61-B450-8EDC6035C59B}">
      <dgm:prSet/>
      <dgm:spPr/>
      <dgm:t>
        <a:bodyPr/>
        <a:lstStyle/>
        <a:p>
          <a:endParaRPr lang="en-US"/>
        </a:p>
      </dgm:t>
    </dgm:pt>
    <dgm:pt modelId="{E36E28F5-73A5-42B8-9E2B-328E00CC5834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Collaborate</a:t>
          </a:r>
          <a:endParaRPr lang="en-US" sz="1500" dirty="0">
            <a:latin typeface="Garamond" panose="02020404030301010803" pitchFamily="18" charset="0"/>
          </a:endParaRPr>
        </a:p>
      </dgm:t>
    </dgm:pt>
    <dgm:pt modelId="{F8E57245-2300-43CD-8FE3-E5CED6DF38B8}" type="parTrans" cxnId="{35950901-409A-4C10-8D16-CF766082FAD0}">
      <dgm:prSet/>
      <dgm:spPr/>
      <dgm:t>
        <a:bodyPr/>
        <a:lstStyle/>
        <a:p>
          <a:endParaRPr lang="en-US"/>
        </a:p>
      </dgm:t>
    </dgm:pt>
    <dgm:pt modelId="{7DA6256B-144D-4D60-878A-822ACD188872}" type="sibTrans" cxnId="{35950901-409A-4C10-8D16-CF766082FAD0}">
      <dgm:prSet/>
      <dgm:spPr/>
      <dgm:t>
        <a:bodyPr/>
        <a:lstStyle/>
        <a:p>
          <a:endParaRPr lang="en-US"/>
        </a:p>
      </dgm:t>
    </dgm:pt>
    <dgm:pt modelId="{709A6151-8344-4912-BF26-805FFAB006A4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Funding Options</a:t>
          </a:r>
          <a:endParaRPr lang="en-US" sz="1500" dirty="0">
            <a:latin typeface="Garamond" panose="02020404030301010803" pitchFamily="18" charset="0"/>
          </a:endParaRPr>
        </a:p>
      </dgm:t>
    </dgm:pt>
    <dgm:pt modelId="{E1009040-BD9E-45FE-8725-129B7285EE7A}" type="parTrans" cxnId="{9C693BE3-DA14-4187-AF3C-ADE21A2DA5AC}">
      <dgm:prSet/>
      <dgm:spPr/>
      <dgm:t>
        <a:bodyPr/>
        <a:lstStyle/>
        <a:p>
          <a:endParaRPr lang="en-US"/>
        </a:p>
      </dgm:t>
    </dgm:pt>
    <dgm:pt modelId="{492402C8-B4D7-44C4-9805-2824B58BEA4F}" type="sibTrans" cxnId="{9C693BE3-DA14-4187-AF3C-ADE21A2DA5AC}">
      <dgm:prSet/>
      <dgm:spPr/>
      <dgm:t>
        <a:bodyPr/>
        <a:lstStyle/>
        <a:p>
          <a:endParaRPr lang="en-US"/>
        </a:p>
      </dgm:t>
    </dgm:pt>
    <dgm:pt modelId="{3CE1DD4D-283D-4049-8107-182CB4AC1499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Planning and Preparation</a:t>
          </a:r>
          <a:endParaRPr lang="en-US" sz="1500" dirty="0">
            <a:latin typeface="Garamond" panose="02020404030301010803" pitchFamily="18" charset="0"/>
          </a:endParaRPr>
        </a:p>
      </dgm:t>
    </dgm:pt>
    <dgm:pt modelId="{D5C21825-706B-4674-9503-1B2E875963CD}" type="parTrans" cxnId="{68BF85D5-1392-4E55-8709-6BFAF40FE6B8}">
      <dgm:prSet/>
      <dgm:spPr/>
      <dgm:t>
        <a:bodyPr/>
        <a:lstStyle/>
        <a:p>
          <a:endParaRPr lang="en-US"/>
        </a:p>
      </dgm:t>
    </dgm:pt>
    <dgm:pt modelId="{3A9AC01C-4F62-49AC-A3CC-B894282093EB}" type="sibTrans" cxnId="{68BF85D5-1392-4E55-8709-6BFAF40FE6B8}">
      <dgm:prSet/>
      <dgm:spPr/>
      <dgm:t>
        <a:bodyPr/>
        <a:lstStyle/>
        <a:p>
          <a:endParaRPr lang="en-US"/>
        </a:p>
      </dgm:t>
    </dgm:pt>
    <dgm:pt modelId="{494DF67B-CC4D-4B5B-BDF4-A0005200C624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Conducting Interviews</a:t>
          </a:r>
          <a:endParaRPr lang="en-US" sz="1500" dirty="0">
            <a:latin typeface="Garamond" panose="02020404030301010803" pitchFamily="18" charset="0"/>
          </a:endParaRPr>
        </a:p>
      </dgm:t>
    </dgm:pt>
    <dgm:pt modelId="{2908FFFF-470D-4E3D-850B-ACDCE5C12498}" type="parTrans" cxnId="{8B6EA8DF-5EDF-4DE8-A370-50FAC640751F}">
      <dgm:prSet/>
      <dgm:spPr/>
      <dgm:t>
        <a:bodyPr/>
        <a:lstStyle/>
        <a:p>
          <a:endParaRPr lang="en-US"/>
        </a:p>
      </dgm:t>
    </dgm:pt>
    <dgm:pt modelId="{3CEEECCB-AFBC-4421-8F93-0B1637492523}" type="sibTrans" cxnId="{8B6EA8DF-5EDF-4DE8-A370-50FAC640751F}">
      <dgm:prSet/>
      <dgm:spPr/>
      <dgm:t>
        <a:bodyPr/>
        <a:lstStyle/>
        <a:p>
          <a:endParaRPr lang="en-US"/>
        </a:p>
      </dgm:t>
    </dgm:pt>
    <dgm:pt modelId="{A7DEB6D4-8FBA-4657-A509-24D79CC03E52}">
      <dgm:prSet phldrT="[Text]" custT="1"/>
      <dgm:spPr/>
      <dgm:t>
        <a:bodyPr/>
        <a:lstStyle/>
        <a:p>
          <a:r>
            <a:rPr lang="en-US" sz="1500" dirty="0" smtClean="0">
              <a:latin typeface="Garamond" panose="02020404030301010803" pitchFamily="18" charset="0"/>
            </a:rPr>
            <a:t>After the Interview</a:t>
          </a:r>
          <a:endParaRPr lang="en-US" sz="1500" dirty="0">
            <a:latin typeface="Garamond" panose="02020404030301010803" pitchFamily="18" charset="0"/>
          </a:endParaRPr>
        </a:p>
      </dgm:t>
    </dgm:pt>
    <dgm:pt modelId="{924979BD-1A7D-4A34-B942-1E78EB3465E3}" type="parTrans" cxnId="{C6ECCC35-59B2-480D-8F30-C84FD079324F}">
      <dgm:prSet/>
      <dgm:spPr/>
      <dgm:t>
        <a:bodyPr/>
        <a:lstStyle/>
        <a:p>
          <a:endParaRPr lang="en-US"/>
        </a:p>
      </dgm:t>
    </dgm:pt>
    <dgm:pt modelId="{7AB8F734-CDF4-4023-B1D4-8EF456AA93B6}" type="sibTrans" cxnId="{C6ECCC35-59B2-480D-8F30-C84FD079324F}">
      <dgm:prSet/>
      <dgm:spPr/>
      <dgm:t>
        <a:bodyPr/>
        <a:lstStyle/>
        <a:p>
          <a:endParaRPr lang="en-US"/>
        </a:p>
      </dgm:t>
    </dgm:pt>
    <dgm:pt modelId="{FA918BCB-505F-4D8E-93FA-24100724ADE7}" type="pres">
      <dgm:prSet presAssocID="{9098236B-D2FE-4A51-85A7-74141E1F0C09}" presName="Name0" presStyleCnt="0">
        <dgm:presLayoutVars>
          <dgm:dir/>
          <dgm:resizeHandles val="exact"/>
        </dgm:presLayoutVars>
      </dgm:prSet>
      <dgm:spPr/>
    </dgm:pt>
    <dgm:pt modelId="{6C39E652-ADBA-4E8B-A9CD-E2710F842EE8}" type="pres">
      <dgm:prSet presAssocID="{B4C10D5E-8B2C-4614-9E18-E919BA6B95D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3B866-0064-4C70-B089-35624D67E30E}" type="pres">
      <dgm:prSet presAssocID="{E5798046-0699-4FA1-AF49-D0F693E2230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69B999C-C9FD-4BC3-ADCB-E380F8C0CB2B}" type="pres">
      <dgm:prSet presAssocID="{E5798046-0699-4FA1-AF49-D0F693E2230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01839CD2-A285-4351-9AB9-29177F842501}" type="pres">
      <dgm:prSet presAssocID="{E36E28F5-73A5-42B8-9E2B-328E00CC583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7D36E-334A-420E-B376-7BE18CBE2F67}" type="pres">
      <dgm:prSet presAssocID="{7DA6256B-144D-4D60-878A-822ACD18887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7614A87-2DFC-4358-A6A2-EFE84C9BFDD7}" type="pres">
      <dgm:prSet presAssocID="{7DA6256B-144D-4D60-878A-822ACD18887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3E3AC3BB-1507-47E0-B830-8ABED5CCD2DD}" type="pres">
      <dgm:prSet presAssocID="{709A6151-8344-4912-BF26-805FFAB006A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F850AC-4DEA-484F-95C7-206FA0F02177}" type="pres">
      <dgm:prSet presAssocID="{492402C8-B4D7-44C4-9805-2824B58BEA4F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CB75265-361F-44A1-B8A5-579FD3F1285B}" type="pres">
      <dgm:prSet presAssocID="{492402C8-B4D7-44C4-9805-2824B58BEA4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866F6362-22C2-453F-AADB-E2C1E99BF35C}" type="pres">
      <dgm:prSet presAssocID="{3CE1DD4D-283D-4049-8107-182CB4AC14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93BD4-FACE-4227-861A-BEA34B6423C2}" type="pres">
      <dgm:prSet presAssocID="{3A9AC01C-4F62-49AC-A3CC-B894282093E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144EB75-A410-43F9-83F0-F70C2FC0DA09}" type="pres">
      <dgm:prSet presAssocID="{3A9AC01C-4F62-49AC-A3CC-B894282093E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B6041D9-9C7C-46DE-A1E4-336862E623C7}" type="pres">
      <dgm:prSet presAssocID="{494DF67B-CC4D-4B5B-BDF4-A0005200C624}" presName="node" presStyleLbl="node1" presStyleIdx="4" presStyleCnt="6" custScaleX="100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D501C2-8658-4B15-BD07-6DDBB11CD24D}" type="pres">
      <dgm:prSet presAssocID="{3CEEECCB-AFBC-4421-8F93-0B163749252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C6DC077D-DCD8-44A9-B641-C05950854737}" type="pres">
      <dgm:prSet presAssocID="{3CEEECCB-AFBC-4421-8F93-0B1637492523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4F9DC789-B8DA-4C7E-BA3F-8FA07F862224}" type="pres">
      <dgm:prSet presAssocID="{A7DEB6D4-8FBA-4657-A509-24D79CC03E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5F6A8B-D14E-4371-95F7-3DEB79B4FD64}" type="presOf" srcId="{494DF67B-CC4D-4B5B-BDF4-A0005200C624}" destId="{CB6041D9-9C7C-46DE-A1E4-336862E623C7}" srcOrd="0" destOrd="0" presId="urn:microsoft.com/office/officeart/2005/8/layout/process1"/>
    <dgm:cxn modelId="{696BB486-01EA-4F81-A2F4-090FD37026B9}" type="presOf" srcId="{492402C8-B4D7-44C4-9805-2824B58BEA4F}" destId="{9CB75265-361F-44A1-B8A5-579FD3F1285B}" srcOrd="1" destOrd="0" presId="urn:microsoft.com/office/officeart/2005/8/layout/process1"/>
    <dgm:cxn modelId="{68BF85D5-1392-4E55-8709-6BFAF40FE6B8}" srcId="{9098236B-D2FE-4A51-85A7-74141E1F0C09}" destId="{3CE1DD4D-283D-4049-8107-182CB4AC1499}" srcOrd="3" destOrd="0" parTransId="{D5C21825-706B-4674-9503-1B2E875963CD}" sibTransId="{3A9AC01C-4F62-49AC-A3CC-B894282093EB}"/>
    <dgm:cxn modelId="{71E9A6B9-65E9-4404-9FA0-4C4B7A9F6308}" type="presOf" srcId="{7DA6256B-144D-4D60-878A-822ACD188872}" destId="{47614A87-2DFC-4358-A6A2-EFE84C9BFDD7}" srcOrd="1" destOrd="0" presId="urn:microsoft.com/office/officeart/2005/8/layout/process1"/>
    <dgm:cxn modelId="{9C693BE3-DA14-4187-AF3C-ADE21A2DA5AC}" srcId="{9098236B-D2FE-4A51-85A7-74141E1F0C09}" destId="{709A6151-8344-4912-BF26-805FFAB006A4}" srcOrd="2" destOrd="0" parTransId="{E1009040-BD9E-45FE-8725-129B7285EE7A}" sibTransId="{492402C8-B4D7-44C4-9805-2824B58BEA4F}"/>
    <dgm:cxn modelId="{0C42869E-2DDA-493E-B737-8A311F552765}" type="presOf" srcId="{A7DEB6D4-8FBA-4657-A509-24D79CC03E52}" destId="{4F9DC789-B8DA-4C7E-BA3F-8FA07F862224}" srcOrd="0" destOrd="0" presId="urn:microsoft.com/office/officeart/2005/8/layout/process1"/>
    <dgm:cxn modelId="{3DCBEA74-27EE-4A61-B450-8EDC6035C59B}" srcId="{9098236B-D2FE-4A51-85A7-74141E1F0C09}" destId="{B4C10D5E-8B2C-4614-9E18-E919BA6B95D8}" srcOrd="0" destOrd="0" parTransId="{08FB13AA-A2D7-4364-884F-9786F7AA24A5}" sibTransId="{E5798046-0699-4FA1-AF49-D0F693E22307}"/>
    <dgm:cxn modelId="{42CA763D-D726-4826-9A9E-EC0054FF15F8}" type="presOf" srcId="{492402C8-B4D7-44C4-9805-2824B58BEA4F}" destId="{62F850AC-4DEA-484F-95C7-206FA0F02177}" srcOrd="0" destOrd="0" presId="urn:microsoft.com/office/officeart/2005/8/layout/process1"/>
    <dgm:cxn modelId="{6C29B93C-4EAB-4D30-8CD0-13DC36B7712A}" type="presOf" srcId="{E36E28F5-73A5-42B8-9E2B-328E00CC5834}" destId="{01839CD2-A285-4351-9AB9-29177F842501}" srcOrd="0" destOrd="0" presId="urn:microsoft.com/office/officeart/2005/8/layout/process1"/>
    <dgm:cxn modelId="{64B1F583-8C80-456A-A073-C5F845868BF4}" type="presOf" srcId="{E5798046-0699-4FA1-AF49-D0F693E22307}" destId="{E1A3B866-0064-4C70-B089-35624D67E30E}" srcOrd="0" destOrd="0" presId="urn:microsoft.com/office/officeart/2005/8/layout/process1"/>
    <dgm:cxn modelId="{E6EDE451-0CF7-4A22-BA94-783FE206B6AE}" type="presOf" srcId="{E5798046-0699-4FA1-AF49-D0F693E22307}" destId="{469B999C-C9FD-4BC3-ADCB-E380F8C0CB2B}" srcOrd="1" destOrd="0" presId="urn:microsoft.com/office/officeart/2005/8/layout/process1"/>
    <dgm:cxn modelId="{8BC6E296-ABBA-4A2B-9CC4-1F06B3DE9D43}" type="presOf" srcId="{7DA6256B-144D-4D60-878A-822ACD188872}" destId="{4C07D36E-334A-420E-B376-7BE18CBE2F67}" srcOrd="0" destOrd="0" presId="urn:microsoft.com/office/officeart/2005/8/layout/process1"/>
    <dgm:cxn modelId="{35950901-409A-4C10-8D16-CF766082FAD0}" srcId="{9098236B-D2FE-4A51-85A7-74141E1F0C09}" destId="{E36E28F5-73A5-42B8-9E2B-328E00CC5834}" srcOrd="1" destOrd="0" parTransId="{F8E57245-2300-43CD-8FE3-E5CED6DF38B8}" sibTransId="{7DA6256B-144D-4D60-878A-822ACD188872}"/>
    <dgm:cxn modelId="{3354C08C-214E-4C55-9F1B-2185F3F413DF}" type="presOf" srcId="{3A9AC01C-4F62-49AC-A3CC-B894282093EB}" destId="{D1593BD4-FACE-4227-861A-BEA34B6423C2}" srcOrd="0" destOrd="0" presId="urn:microsoft.com/office/officeart/2005/8/layout/process1"/>
    <dgm:cxn modelId="{E6F02754-E82E-4D68-861B-56ED759A69B2}" type="presOf" srcId="{709A6151-8344-4912-BF26-805FFAB006A4}" destId="{3E3AC3BB-1507-47E0-B830-8ABED5CCD2DD}" srcOrd="0" destOrd="0" presId="urn:microsoft.com/office/officeart/2005/8/layout/process1"/>
    <dgm:cxn modelId="{CE441319-D86B-4F22-B6CD-D4EC0CA72E54}" type="presOf" srcId="{3CEEECCB-AFBC-4421-8F93-0B1637492523}" destId="{C6DC077D-DCD8-44A9-B641-C05950854737}" srcOrd="1" destOrd="0" presId="urn:microsoft.com/office/officeart/2005/8/layout/process1"/>
    <dgm:cxn modelId="{E22C7C94-DB21-4A58-A31F-59F2A7C6D3A4}" type="presOf" srcId="{3A9AC01C-4F62-49AC-A3CC-B894282093EB}" destId="{8144EB75-A410-43F9-83F0-F70C2FC0DA09}" srcOrd="1" destOrd="0" presId="urn:microsoft.com/office/officeart/2005/8/layout/process1"/>
    <dgm:cxn modelId="{8B6EA8DF-5EDF-4DE8-A370-50FAC640751F}" srcId="{9098236B-D2FE-4A51-85A7-74141E1F0C09}" destId="{494DF67B-CC4D-4B5B-BDF4-A0005200C624}" srcOrd="4" destOrd="0" parTransId="{2908FFFF-470D-4E3D-850B-ACDCE5C12498}" sibTransId="{3CEEECCB-AFBC-4421-8F93-0B1637492523}"/>
    <dgm:cxn modelId="{D9C7AC1A-A5B1-4EA5-8A64-C26B40C51458}" type="presOf" srcId="{3CEEECCB-AFBC-4421-8F93-0B1637492523}" destId="{2DD501C2-8658-4B15-BD07-6DDBB11CD24D}" srcOrd="0" destOrd="0" presId="urn:microsoft.com/office/officeart/2005/8/layout/process1"/>
    <dgm:cxn modelId="{962A95CE-BAE5-4A44-A784-40353B77E502}" type="presOf" srcId="{3CE1DD4D-283D-4049-8107-182CB4AC1499}" destId="{866F6362-22C2-453F-AADB-E2C1E99BF35C}" srcOrd="0" destOrd="0" presId="urn:microsoft.com/office/officeart/2005/8/layout/process1"/>
    <dgm:cxn modelId="{C6ECCC35-59B2-480D-8F30-C84FD079324F}" srcId="{9098236B-D2FE-4A51-85A7-74141E1F0C09}" destId="{A7DEB6D4-8FBA-4657-A509-24D79CC03E52}" srcOrd="5" destOrd="0" parTransId="{924979BD-1A7D-4A34-B942-1E78EB3465E3}" sibTransId="{7AB8F734-CDF4-4023-B1D4-8EF456AA93B6}"/>
    <dgm:cxn modelId="{951E0F41-4288-4363-A657-3D9BA7CA3069}" type="presOf" srcId="{B4C10D5E-8B2C-4614-9E18-E919BA6B95D8}" destId="{6C39E652-ADBA-4E8B-A9CD-E2710F842EE8}" srcOrd="0" destOrd="0" presId="urn:microsoft.com/office/officeart/2005/8/layout/process1"/>
    <dgm:cxn modelId="{3CEFE4BF-855D-4CDB-B789-BE448FF1A07D}" type="presOf" srcId="{9098236B-D2FE-4A51-85A7-74141E1F0C09}" destId="{FA918BCB-505F-4D8E-93FA-24100724ADE7}" srcOrd="0" destOrd="0" presId="urn:microsoft.com/office/officeart/2005/8/layout/process1"/>
    <dgm:cxn modelId="{83922CEE-7FB1-42FB-8A2D-F6F5190F17CB}" type="presParOf" srcId="{FA918BCB-505F-4D8E-93FA-24100724ADE7}" destId="{6C39E652-ADBA-4E8B-A9CD-E2710F842EE8}" srcOrd="0" destOrd="0" presId="urn:microsoft.com/office/officeart/2005/8/layout/process1"/>
    <dgm:cxn modelId="{48F4F85F-3F8A-46EC-83CA-F5D67B042055}" type="presParOf" srcId="{FA918BCB-505F-4D8E-93FA-24100724ADE7}" destId="{E1A3B866-0064-4C70-B089-35624D67E30E}" srcOrd="1" destOrd="0" presId="urn:microsoft.com/office/officeart/2005/8/layout/process1"/>
    <dgm:cxn modelId="{2763943D-CF48-4A8B-8675-784CF014E75C}" type="presParOf" srcId="{E1A3B866-0064-4C70-B089-35624D67E30E}" destId="{469B999C-C9FD-4BC3-ADCB-E380F8C0CB2B}" srcOrd="0" destOrd="0" presId="urn:microsoft.com/office/officeart/2005/8/layout/process1"/>
    <dgm:cxn modelId="{2249D48C-B88B-436C-9330-FC65DC5D0DFD}" type="presParOf" srcId="{FA918BCB-505F-4D8E-93FA-24100724ADE7}" destId="{01839CD2-A285-4351-9AB9-29177F842501}" srcOrd="2" destOrd="0" presId="urn:microsoft.com/office/officeart/2005/8/layout/process1"/>
    <dgm:cxn modelId="{83271B38-F293-46A9-ADB0-9288ECE03919}" type="presParOf" srcId="{FA918BCB-505F-4D8E-93FA-24100724ADE7}" destId="{4C07D36E-334A-420E-B376-7BE18CBE2F67}" srcOrd="3" destOrd="0" presId="urn:microsoft.com/office/officeart/2005/8/layout/process1"/>
    <dgm:cxn modelId="{A0DCEC12-E9F2-4485-9270-005F1F133133}" type="presParOf" srcId="{4C07D36E-334A-420E-B376-7BE18CBE2F67}" destId="{47614A87-2DFC-4358-A6A2-EFE84C9BFDD7}" srcOrd="0" destOrd="0" presId="urn:microsoft.com/office/officeart/2005/8/layout/process1"/>
    <dgm:cxn modelId="{FC41A358-E5F0-4B60-B98B-F0D3BC6CB1B0}" type="presParOf" srcId="{FA918BCB-505F-4D8E-93FA-24100724ADE7}" destId="{3E3AC3BB-1507-47E0-B830-8ABED5CCD2DD}" srcOrd="4" destOrd="0" presId="urn:microsoft.com/office/officeart/2005/8/layout/process1"/>
    <dgm:cxn modelId="{50F27102-7FF5-4141-B0A9-11A6590708DA}" type="presParOf" srcId="{FA918BCB-505F-4D8E-93FA-24100724ADE7}" destId="{62F850AC-4DEA-484F-95C7-206FA0F02177}" srcOrd="5" destOrd="0" presId="urn:microsoft.com/office/officeart/2005/8/layout/process1"/>
    <dgm:cxn modelId="{BA110EE0-069F-442D-A67D-076CBBC95FC9}" type="presParOf" srcId="{62F850AC-4DEA-484F-95C7-206FA0F02177}" destId="{9CB75265-361F-44A1-B8A5-579FD3F1285B}" srcOrd="0" destOrd="0" presId="urn:microsoft.com/office/officeart/2005/8/layout/process1"/>
    <dgm:cxn modelId="{415DCD9B-D42D-45B2-9083-60227F629860}" type="presParOf" srcId="{FA918BCB-505F-4D8E-93FA-24100724ADE7}" destId="{866F6362-22C2-453F-AADB-E2C1E99BF35C}" srcOrd="6" destOrd="0" presId="urn:microsoft.com/office/officeart/2005/8/layout/process1"/>
    <dgm:cxn modelId="{C6EDF262-8116-4D36-9559-3E438114A453}" type="presParOf" srcId="{FA918BCB-505F-4D8E-93FA-24100724ADE7}" destId="{D1593BD4-FACE-4227-861A-BEA34B6423C2}" srcOrd="7" destOrd="0" presId="urn:microsoft.com/office/officeart/2005/8/layout/process1"/>
    <dgm:cxn modelId="{0CC08E46-DE25-48A5-8A0E-728D1E0F6548}" type="presParOf" srcId="{D1593BD4-FACE-4227-861A-BEA34B6423C2}" destId="{8144EB75-A410-43F9-83F0-F70C2FC0DA09}" srcOrd="0" destOrd="0" presId="urn:microsoft.com/office/officeart/2005/8/layout/process1"/>
    <dgm:cxn modelId="{8BC9A7AF-3836-4C7C-89E7-6A878F880042}" type="presParOf" srcId="{FA918BCB-505F-4D8E-93FA-24100724ADE7}" destId="{CB6041D9-9C7C-46DE-A1E4-336862E623C7}" srcOrd="8" destOrd="0" presId="urn:microsoft.com/office/officeart/2005/8/layout/process1"/>
    <dgm:cxn modelId="{6EE42F8A-5436-405F-BD20-E51EEC9AC456}" type="presParOf" srcId="{FA918BCB-505F-4D8E-93FA-24100724ADE7}" destId="{2DD501C2-8658-4B15-BD07-6DDBB11CD24D}" srcOrd="9" destOrd="0" presId="urn:microsoft.com/office/officeart/2005/8/layout/process1"/>
    <dgm:cxn modelId="{63CA3249-72F4-477C-97F3-502BD2C2BC57}" type="presParOf" srcId="{2DD501C2-8658-4B15-BD07-6DDBB11CD24D}" destId="{C6DC077D-DCD8-44A9-B641-C05950854737}" srcOrd="0" destOrd="0" presId="urn:microsoft.com/office/officeart/2005/8/layout/process1"/>
    <dgm:cxn modelId="{FC2D6E00-14E8-480C-83C1-23C6D4493505}" type="presParOf" srcId="{FA918BCB-505F-4D8E-93FA-24100724ADE7}" destId="{4F9DC789-B8DA-4C7E-BA3F-8FA07F86222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EB5B4-7675-4CD0-8B68-E5728A48DB1D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C20395-7DB0-45DF-B89C-9DCDE058DD34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chemeClr val="tx2"/>
              </a:solidFill>
              <a:latin typeface="+mn-lt"/>
            </a:rPr>
            <a:t>Serve as community partner</a:t>
          </a:r>
          <a:br>
            <a:rPr lang="en-US" sz="1400" dirty="0" smtClean="0">
              <a:solidFill>
                <a:schemeClr val="tx2"/>
              </a:solidFill>
              <a:latin typeface="+mn-lt"/>
            </a:rPr>
          </a:br>
          <a:r>
            <a:rPr lang="en-US" sz="1400" dirty="0" smtClean="0">
              <a:solidFill>
                <a:schemeClr val="tx2"/>
              </a:solidFill>
              <a:latin typeface="+mn-lt"/>
            </a:rPr>
            <a:t/>
          </a:r>
          <a:br>
            <a:rPr lang="en-US" sz="1400" dirty="0" smtClean="0">
              <a:solidFill>
                <a:schemeClr val="tx2"/>
              </a:solidFill>
              <a:latin typeface="+mn-lt"/>
            </a:rPr>
          </a:br>
          <a:r>
            <a:rPr lang="en-US" sz="1400" dirty="0" smtClean="0">
              <a:solidFill>
                <a:schemeClr val="tx2"/>
              </a:solidFill>
              <a:latin typeface="+mn-lt"/>
            </a:rPr>
            <a:t>* </a:t>
          </a:r>
          <a:r>
            <a:rPr lang="en-US" sz="1400" i="1" dirty="0" err="1" smtClean="0">
              <a:solidFill>
                <a:schemeClr val="tx2"/>
              </a:solidFill>
              <a:latin typeface="+mn-lt"/>
            </a:rPr>
            <a:t>Historias</a:t>
          </a:r>
          <a:r>
            <a:rPr lang="en-US" sz="1400" dirty="0" smtClean="0">
              <a:solidFill>
                <a:schemeClr val="tx2"/>
              </a:solidFill>
              <a:latin typeface="+mn-lt"/>
            </a:rPr>
            <a:t> (2009)</a:t>
          </a:r>
        </a:p>
        <a:p>
          <a:pPr algn="l"/>
          <a:r>
            <a:rPr lang="en-US" sz="1400" dirty="0" smtClean="0">
              <a:solidFill>
                <a:schemeClr val="tx2"/>
              </a:solidFill>
              <a:latin typeface="+mn-lt"/>
            </a:rPr>
            <a:t>* Military Voices Initiative with </a:t>
          </a:r>
          <a:r>
            <a:rPr lang="en-US" sz="1400" dirty="0" err="1" smtClean="0">
              <a:solidFill>
                <a:schemeClr val="tx2"/>
              </a:solidFill>
              <a:latin typeface="+mn-lt"/>
            </a:rPr>
            <a:t>WarMamas</a:t>
          </a:r>
          <a:r>
            <a:rPr lang="en-US" sz="1400" dirty="0" smtClean="0">
              <a:solidFill>
                <a:schemeClr val="tx2"/>
              </a:solidFill>
              <a:latin typeface="+mn-lt"/>
            </a:rPr>
            <a:t> (2015)</a:t>
          </a:r>
          <a:endParaRPr lang="en-US" sz="1400" dirty="0">
            <a:solidFill>
              <a:schemeClr val="tx2"/>
            </a:solidFill>
            <a:latin typeface="+mn-lt"/>
          </a:endParaRPr>
        </a:p>
      </dgm:t>
    </dgm:pt>
    <dgm:pt modelId="{62C1122D-0899-47B6-8569-9E75F0D26856}" type="parTrans" cxnId="{CA5F9469-715B-40E0-AE0B-570DE555CB4F}">
      <dgm:prSet/>
      <dgm:spPr/>
      <dgm:t>
        <a:bodyPr/>
        <a:lstStyle/>
        <a:p>
          <a:endParaRPr lang="en-US"/>
        </a:p>
      </dgm:t>
    </dgm:pt>
    <dgm:pt modelId="{293421ED-666D-40F3-BD3D-1C20AB76B13C}" type="sibTrans" cxnId="{CA5F9469-715B-40E0-AE0B-570DE555CB4F}">
      <dgm:prSet/>
      <dgm:spPr/>
      <dgm:t>
        <a:bodyPr/>
        <a:lstStyle/>
        <a:p>
          <a:endParaRPr lang="en-US"/>
        </a:p>
      </dgm:t>
    </dgm:pt>
    <dgm:pt modelId="{110D98F6-9B3B-49FC-9C4C-3320C29B1A95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chemeClr val="tx2"/>
              </a:solidFill>
              <a:latin typeface="+mn-lt"/>
            </a:rPr>
            <a:t>Serve as archival partner</a:t>
          </a:r>
          <a:br>
            <a:rPr lang="en-US" sz="1400" dirty="0" smtClean="0">
              <a:solidFill>
                <a:schemeClr val="tx2"/>
              </a:solidFill>
              <a:latin typeface="+mn-lt"/>
            </a:rPr>
          </a:br>
          <a:r>
            <a:rPr lang="en-US" sz="1400" dirty="0" smtClean="0">
              <a:solidFill>
                <a:schemeClr val="tx2"/>
              </a:solidFill>
              <a:latin typeface="+mn-lt"/>
            </a:rPr>
            <a:t/>
          </a:r>
          <a:br>
            <a:rPr lang="en-US" sz="1400" dirty="0" smtClean="0">
              <a:solidFill>
                <a:schemeClr val="tx2"/>
              </a:solidFill>
              <a:latin typeface="+mn-lt"/>
            </a:rPr>
          </a:br>
          <a:r>
            <a:rPr lang="en-US" sz="1400" dirty="0" smtClean="0">
              <a:solidFill>
                <a:schemeClr val="tx2"/>
              </a:solidFill>
              <a:latin typeface="+mn-lt"/>
            </a:rPr>
            <a:t>* UM Law School Historic Black Churches Project</a:t>
          </a:r>
        </a:p>
        <a:p>
          <a:pPr algn="l"/>
          <a:r>
            <a:rPr lang="en-US" sz="1400" dirty="0" smtClean="0">
              <a:solidFill>
                <a:schemeClr val="tx2"/>
              </a:solidFill>
              <a:latin typeface="+mn-lt"/>
            </a:rPr>
            <a:t>* Immigrant Archive Project</a:t>
          </a:r>
          <a:endParaRPr lang="en-US" sz="1400" dirty="0">
            <a:solidFill>
              <a:schemeClr val="tx2"/>
            </a:solidFill>
            <a:latin typeface="+mn-lt"/>
          </a:endParaRPr>
        </a:p>
      </dgm:t>
    </dgm:pt>
    <dgm:pt modelId="{A7486661-3027-4E58-9C2D-26EFF2F623BC}" type="parTrans" cxnId="{0E743550-5E4F-461E-9746-1D39FEB45312}">
      <dgm:prSet/>
      <dgm:spPr/>
      <dgm:t>
        <a:bodyPr/>
        <a:lstStyle/>
        <a:p>
          <a:endParaRPr lang="en-US"/>
        </a:p>
      </dgm:t>
    </dgm:pt>
    <dgm:pt modelId="{68BDDA7E-0436-474D-8A01-10D5E2934E5E}" type="sibTrans" cxnId="{0E743550-5E4F-461E-9746-1D39FEB45312}">
      <dgm:prSet/>
      <dgm:spPr/>
      <dgm:t>
        <a:bodyPr/>
        <a:lstStyle/>
        <a:p>
          <a:endParaRPr lang="en-US"/>
        </a:p>
      </dgm:t>
    </dgm:pt>
    <dgm:pt modelId="{BB8516DF-6F0D-4860-8686-366DE2A0B0E3}">
      <dgm:prSet phldrT="[Text]" custT="1"/>
      <dgm:spPr/>
      <dgm:t>
        <a:bodyPr/>
        <a:lstStyle/>
        <a:p>
          <a:pPr algn="l"/>
          <a:r>
            <a:rPr lang="en-US" sz="1400" dirty="0" smtClean="0">
              <a:solidFill>
                <a:schemeClr val="tx2"/>
              </a:solidFill>
              <a:latin typeface="+mn-lt"/>
            </a:rPr>
            <a:t>Students &amp; Scholars</a:t>
          </a:r>
          <a:br>
            <a:rPr lang="en-US" sz="1400" dirty="0" smtClean="0">
              <a:solidFill>
                <a:schemeClr val="tx2"/>
              </a:solidFill>
              <a:latin typeface="+mn-lt"/>
            </a:rPr>
          </a:br>
          <a:r>
            <a:rPr lang="en-US" sz="1400" dirty="0" smtClean="0">
              <a:solidFill>
                <a:schemeClr val="tx2"/>
              </a:solidFill>
              <a:latin typeface="+mn-lt"/>
            </a:rPr>
            <a:t/>
          </a:r>
          <a:br>
            <a:rPr lang="en-US" sz="1400" dirty="0" smtClean="0">
              <a:solidFill>
                <a:schemeClr val="tx2"/>
              </a:solidFill>
              <a:latin typeface="+mn-lt"/>
            </a:rPr>
          </a:br>
          <a:r>
            <a:rPr lang="en-US" sz="1400" dirty="0" smtClean="0">
              <a:solidFill>
                <a:schemeClr val="tx2"/>
              </a:solidFill>
              <a:latin typeface="+mn-lt"/>
            </a:rPr>
            <a:t>* Haitian Diaspora Project</a:t>
          </a:r>
        </a:p>
        <a:p>
          <a:pPr algn="l"/>
          <a:r>
            <a:rPr lang="en-US" sz="1400" dirty="0" smtClean="0">
              <a:solidFill>
                <a:schemeClr val="tx2"/>
              </a:solidFill>
              <a:latin typeface="+mn-lt"/>
            </a:rPr>
            <a:t>* Cuban Medical Professionals Project</a:t>
          </a:r>
          <a:endParaRPr lang="en-US" sz="1400" dirty="0">
            <a:solidFill>
              <a:schemeClr val="tx2"/>
            </a:solidFill>
            <a:latin typeface="+mn-lt"/>
          </a:endParaRPr>
        </a:p>
      </dgm:t>
    </dgm:pt>
    <dgm:pt modelId="{626213C9-B1B3-456F-A88B-A9F94F4BE4BE}" type="parTrans" cxnId="{471C7C80-73A3-4E87-8AF8-2B21D3B5177C}">
      <dgm:prSet/>
      <dgm:spPr/>
      <dgm:t>
        <a:bodyPr/>
        <a:lstStyle/>
        <a:p>
          <a:endParaRPr lang="en-US"/>
        </a:p>
      </dgm:t>
    </dgm:pt>
    <dgm:pt modelId="{7B6AA52D-9D96-4C1C-BE49-1F37C742336F}" type="sibTrans" cxnId="{471C7C80-73A3-4E87-8AF8-2B21D3B5177C}">
      <dgm:prSet/>
      <dgm:spPr/>
      <dgm:t>
        <a:bodyPr/>
        <a:lstStyle/>
        <a:p>
          <a:endParaRPr lang="en-US"/>
        </a:p>
      </dgm:t>
    </dgm:pt>
    <dgm:pt modelId="{14C3B205-C396-4DD2-BABC-B72EB2C361DB}" type="pres">
      <dgm:prSet presAssocID="{D8CEB5B4-7675-4CD0-8B68-E5728A48DB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F67633-9777-4CBE-A18F-86DA2D6FE9F0}" type="pres">
      <dgm:prSet presAssocID="{08C20395-7DB0-45DF-B89C-9DCDE058DD34}" presName="compNode" presStyleCnt="0"/>
      <dgm:spPr/>
    </dgm:pt>
    <dgm:pt modelId="{EB78658A-2051-4638-BA45-171BAE8CB9AC}" type="pres">
      <dgm:prSet presAssocID="{08C20395-7DB0-45DF-B89C-9DCDE058DD34}" presName="pictRect" presStyleLbl="node1" presStyleIdx="0" presStyleCnt="3" custScaleX="100084" custScaleY="42817" custLinFactNeighborX="454" custLinFactNeighborY="1968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DFEB07-9E80-4454-AAB6-F434690A2F5B}" type="pres">
      <dgm:prSet presAssocID="{08C20395-7DB0-45DF-B89C-9DCDE058DD34}" presName="textRect" presStyleLbl="revTx" presStyleIdx="0" presStyleCnt="3" custAng="0" custScaleX="107122" custScaleY="114413" custLinFactNeighborX="-1735" custLinFactNeighborY="107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2E781-6D5D-42F2-BE14-34B0ACDB8F38}" type="pres">
      <dgm:prSet presAssocID="{293421ED-666D-40F3-BD3D-1C20AB76B1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B1ECDF6-E5F4-4CC8-84A0-ED20073E6795}" type="pres">
      <dgm:prSet presAssocID="{110D98F6-9B3B-49FC-9C4C-3320C29B1A95}" presName="compNode" presStyleCnt="0"/>
      <dgm:spPr/>
    </dgm:pt>
    <dgm:pt modelId="{7B914E1D-B5C6-43A4-949A-06C43653E06F}" type="pres">
      <dgm:prSet presAssocID="{110D98F6-9B3B-49FC-9C4C-3320C29B1A95}" presName="pictRect" presStyleLbl="node1" presStyleIdx="1" presStyleCnt="3" custScaleX="90535" custScaleY="76635" custLinFactNeighborY="-546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en-US"/>
        </a:p>
      </dgm:t>
    </dgm:pt>
    <dgm:pt modelId="{2A29F9D7-9379-46F4-A740-6F7526E9C69C}" type="pres">
      <dgm:prSet presAssocID="{110D98F6-9B3B-49FC-9C4C-3320C29B1A95}" presName="textRect" presStyleLbl="revTx" presStyleIdx="1" presStyleCnt="3" custScaleY="118511" custLinFactNeighborY="-1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B7A3FD-DF10-4774-B1EE-9F6E64F2BAF9}" type="pres">
      <dgm:prSet presAssocID="{68BDDA7E-0436-474D-8A01-10D5E2934E5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F35050B-2F86-4EFF-9667-E1EA45ECAD75}" type="pres">
      <dgm:prSet presAssocID="{BB8516DF-6F0D-4860-8686-366DE2A0B0E3}" presName="compNode" presStyleCnt="0"/>
      <dgm:spPr/>
    </dgm:pt>
    <dgm:pt modelId="{611A355A-842C-460A-A710-B5472A9C4848}" type="pres">
      <dgm:prSet presAssocID="{BB8516DF-6F0D-4860-8686-366DE2A0B0E3}" presName="pictRect" presStyleLbl="node1" presStyleIdx="2" presStyleCnt="3" custScaleX="86936" custScaleY="98191" custLinFactNeighborY="-19741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5C50C65-0016-45BA-B14C-F6ACFAEE8D13}" type="pres">
      <dgm:prSet presAssocID="{BB8516DF-6F0D-4860-8686-366DE2A0B0E3}" presName="textRect" presStyleLbl="revTx" presStyleIdx="2" presStyleCnt="3" custScaleY="118511" custLinFactNeighborY="-11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B62BB4-0E57-4509-A9C5-E06CEB661110}" type="presOf" srcId="{BB8516DF-6F0D-4860-8686-366DE2A0B0E3}" destId="{D5C50C65-0016-45BA-B14C-F6ACFAEE8D13}" srcOrd="0" destOrd="0" presId="urn:microsoft.com/office/officeart/2005/8/layout/pList1"/>
    <dgm:cxn modelId="{2B7CC6B0-F563-41BC-9B0B-BF3F246F919E}" type="presOf" srcId="{293421ED-666D-40F3-BD3D-1C20AB76B13C}" destId="{9402E781-6D5D-42F2-BE14-34B0ACDB8F38}" srcOrd="0" destOrd="0" presId="urn:microsoft.com/office/officeart/2005/8/layout/pList1"/>
    <dgm:cxn modelId="{0E3D3325-8202-48DF-A15E-C6CF01597435}" type="presOf" srcId="{110D98F6-9B3B-49FC-9C4C-3320C29B1A95}" destId="{2A29F9D7-9379-46F4-A740-6F7526E9C69C}" srcOrd="0" destOrd="0" presId="urn:microsoft.com/office/officeart/2005/8/layout/pList1"/>
    <dgm:cxn modelId="{0E743550-5E4F-461E-9746-1D39FEB45312}" srcId="{D8CEB5B4-7675-4CD0-8B68-E5728A48DB1D}" destId="{110D98F6-9B3B-49FC-9C4C-3320C29B1A95}" srcOrd="1" destOrd="0" parTransId="{A7486661-3027-4E58-9C2D-26EFF2F623BC}" sibTransId="{68BDDA7E-0436-474D-8A01-10D5E2934E5E}"/>
    <dgm:cxn modelId="{471C7C80-73A3-4E87-8AF8-2B21D3B5177C}" srcId="{D8CEB5B4-7675-4CD0-8B68-E5728A48DB1D}" destId="{BB8516DF-6F0D-4860-8686-366DE2A0B0E3}" srcOrd="2" destOrd="0" parTransId="{626213C9-B1B3-456F-A88B-A9F94F4BE4BE}" sibTransId="{7B6AA52D-9D96-4C1C-BE49-1F37C742336F}"/>
    <dgm:cxn modelId="{4C740FC9-6DFC-48D8-B1DB-03203F241F36}" type="presOf" srcId="{08C20395-7DB0-45DF-B89C-9DCDE058DD34}" destId="{92DFEB07-9E80-4454-AAB6-F434690A2F5B}" srcOrd="0" destOrd="0" presId="urn:microsoft.com/office/officeart/2005/8/layout/pList1"/>
    <dgm:cxn modelId="{CCDEB715-6D0B-4BDD-A889-8A138C77C77F}" type="presOf" srcId="{68BDDA7E-0436-474D-8A01-10D5E2934E5E}" destId="{C3B7A3FD-DF10-4774-B1EE-9F6E64F2BAF9}" srcOrd="0" destOrd="0" presId="urn:microsoft.com/office/officeart/2005/8/layout/pList1"/>
    <dgm:cxn modelId="{CA5F9469-715B-40E0-AE0B-570DE555CB4F}" srcId="{D8CEB5B4-7675-4CD0-8B68-E5728A48DB1D}" destId="{08C20395-7DB0-45DF-B89C-9DCDE058DD34}" srcOrd="0" destOrd="0" parTransId="{62C1122D-0899-47B6-8569-9E75F0D26856}" sibTransId="{293421ED-666D-40F3-BD3D-1C20AB76B13C}"/>
    <dgm:cxn modelId="{93AFB8EC-2261-4079-968F-699CF41C6A1E}" type="presOf" srcId="{D8CEB5B4-7675-4CD0-8B68-E5728A48DB1D}" destId="{14C3B205-C396-4DD2-BABC-B72EB2C361DB}" srcOrd="0" destOrd="0" presId="urn:microsoft.com/office/officeart/2005/8/layout/pList1"/>
    <dgm:cxn modelId="{2757FBD6-B178-4F01-BBEF-FCBEE5ECC3C7}" type="presParOf" srcId="{14C3B205-C396-4DD2-BABC-B72EB2C361DB}" destId="{D9F67633-9777-4CBE-A18F-86DA2D6FE9F0}" srcOrd="0" destOrd="0" presId="urn:microsoft.com/office/officeart/2005/8/layout/pList1"/>
    <dgm:cxn modelId="{1B31C4CE-70B7-43F4-9E5E-5860568FF529}" type="presParOf" srcId="{D9F67633-9777-4CBE-A18F-86DA2D6FE9F0}" destId="{EB78658A-2051-4638-BA45-171BAE8CB9AC}" srcOrd="0" destOrd="0" presId="urn:microsoft.com/office/officeart/2005/8/layout/pList1"/>
    <dgm:cxn modelId="{9CA7BBF8-2360-4034-966D-A1F1E4F83860}" type="presParOf" srcId="{D9F67633-9777-4CBE-A18F-86DA2D6FE9F0}" destId="{92DFEB07-9E80-4454-AAB6-F434690A2F5B}" srcOrd="1" destOrd="0" presId="urn:microsoft.com/office/officeart/2005/8/layout/pList1"/>
    <dgm:cxn modelId="{D218D6F5-EF67-4FCC-9DC2-2794B5ACE0A9}" type="presParOf" srcId="{14C3B205-C396-4DD2-BABC-B72EB2C361DB}" destId="{9402E781-6D5D-42F2-BE14-34B0ACDB8F38}" srcOrd="1" destOrd="0" presId="urn:microsoft.com/office/officeart/2005/8/layout/pList1"/>
    <dgm:cxn modelId="{E79F4B2D-04DD-4F81-B545-49A42C5F362F}" type="presParOf" srcId="{14C3B205-C396-4DD2-BABC-B72EB2C361DB}" destId="{6B1ECDF6-E5F4-4CC8-84A0-ED20073E6795}" srcOrd="2" destOrd="0" presId="urn:microsoft.com/office/officeart/2005/8/layout/pList1"/>
    <dgm:cxn modelId="{4F651EE5-B0B9-40E2-AE48-BEEB19FE4763}" type="presParOf" srcId="{6B1ECDF6-E5F4-4CC8-84A0-ED20073E6795}" destId="{7B914E1D-B5C6-43A4-949A-06C43653E06F}" srcOrd="0" destOrd="0" presId="urn:microsoft.com/office/officeart/2005/8/layout/pList1"/>
    <dgm:cxn modelId="{278A5124-14CB-4258-A628-E4F611E7FF9B}" type="presParOf" srcId="{6B1ECDF6-E5F4-4CC8-84A0-ED20073E6795}" destId="{2A29F9D7-9379-46F4-A740-6F7526E9C69C}" srcOrd="1" destOrd="0" presId="urn:microsoft.com/office/officeart/2005/8/layout/pList1"/>
    <dgm:cxn modelId="{B659305C-B2B5-44C9-BC09-DE220CFFF2BA}" type="presParOf" srcId="{14C3B205-C396-4DD2-BABC-B72EB2C361DB}" destId="{C3B7A3FD-DF10-4774-B1EE-9F6E64F2BAF9}" srcOrd="3" destOrd="0" presId="urn:microsoft.com/office/officeart/2005/8/layout/pList1"/>
    <dgm:cxn modelId="{45734314-F61D-438F-A214-2772A45AD99C}" type="presParOf" srcId="{14C3B205-C396-4DD2-BABC-B72EB2C361DB}" destId="{BF35050B-2F86-4EFF-9667-E1EA45ECAD75}" srcOrd="4" destOrd="0" presId="urn:microsoft.com/office/officeart/2005/8/layout/pList1"/>
    <dgm:cxn modelId="{EB7B7021-0223-4A37-BFBB-F457B334C6FA}" type="presParOf" srcId="{BF35050B-2F86-4EFF-9667-E1EA45ECAD75}" destId="{611A355A-842C-460A-A710-B5472A9C4848}" srcOrd="0" destOrd="0" presId="urn:microsoft.com/office/officeart/2005/8/layout/pList1"/>
    <dgm:cxn modelId="{49622079-7DBE-445D-8588-B6FA3D984F43}" type="presParOf" srcId="{BF35050B-2F86-4EFF-9667-E1EA45ECAD75}" destId="{D5C50C65-0016-45BA-B14C-F6ACFAEE8D1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9E652-ADBA-4E8B-A9CD-E2710F842EE8}">
      <dsp:nvSpPr>
        <dsp:cNvPr id="0" name=""/>
        <dsp:cNvSpPr/>
      </dsp:nvSpPr>
      <dsp:spPr>
        <a:xfrm>
          <a:off x="2065" y="1549358"/>
          <a:ext cx="1056242" cy="96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Define the Oral History Project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30198" y="1577491"/>
        <a:ext cx="999976" cy="904254"/>
      </dsp:txXfrm>
    </dsp:sp>
    <dsp:sp modelId="{E1A3B866-0064-4C70-B089-35624D67E30E}">
      <dsp:nvSpPr>
        <dsp:cNvPr id="0" name=""/>
        <dsp:cNvSpPr/>
      </dsp:nvSpPr>
      <dsp:spPr>
        <a:xfrm>
          <a:off x="1163931" y="1898644"/>
          <a:ext cx="223923" cy="26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163931" y="1951034"/>
        <a:ext cx="156746" cy="157168"/>
      </dsp:txXfrm>
    </dsp:sp>
    <dsp:sp modelId="{01839CD2-A285-4351-9AB9-29177F842501}">
      <dsp:nvSpPr>
        <dsp:cNvPr id="0" name=""/>
        <dsp:cNvSpPr/>
      </dsp:nvSpPr>
      <dsp:spPr>
        <a:xfrm>
          <a:off x="1480804" y="1549358"/>
          <a:ext cx="1056242" cy="96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Collaborate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1508937" y="1577491"/>
        <a:ext cx="999976" cy="904254"/>
      </dsp:txXfrm>
    </dsp:sp>
    <dsp:sp modelId="{4C07D36E-334A-420E-B376-7BE18CBE2F67}">
      <dsp:nvSpPr>
        <dsp:cNvPr id="0" name=""/>
        <dsp:cNvSpPr/>
      </dsp:nvSpPr>
      <dsp:spPr>
        <a:xfrm>
          <a:off x="2642671" y="1898644"/>
          <a:ext cx="223923" cy="26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2642671" y="1951034"/>
        <a:ext cx="156746" cy="157168"/>
      </dsp:txXfrm>
    </dsp:sp>
    <dsp:sp modelId="{3E3AC3BB-1507-47E0-B830-8ABED5CCD2DD}">
      <dsp:nvSpPr>
        <dsp:cNvPr id="0" name=""/>
        <dsp:cNvSpPr/>
      </dsp:nvSpPr>
      <dsp:spPr>
        <a:xfrm>
          <a:off x="2959544" y="1549358"/>
          <a:ext cx="1056242" cy="96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Funding Options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2987677" y="1577491"/>
        <a:ext cx="999976" cy="904254"/>
      </dsp:txXfrm>
    </dsp:sp>
    <dsp:sp modelId="{62F850AC-4DEA-484F-95C7-206FA0F02177}">
      <dsp:nvSpPr>
        <dsp:cNvPr id="0" name=""/>
        <dsp:cNvSpPr/>
      </dsp:nvSpPr>
      <dsp:spPr>
        <a:xfrm>
          <a:off x="4121410" y="1898644"/>
          <a:ext cx="223923" cy="26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4121410" y="1951034"/>
        <a:ext cx="156746" cy="157168"/>
      </dsp:txXfrm>
    </dsp:sp>
    <dsp:sp modelId="{866F6362-22C2-453F-AADB-E2C1E99BF35C}">
      <dsp:nvSpPr>
        <dsp:cNvPr id="0" name=""/>
        <dsp:cNvSpPr/>
      </dsp:nvSpPr>
      <dsp:spPr>
        <a:xfrm>
          <a:off x="4438283" y="1549358"/>
          <a:ext cx="1056242" cy="96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Planning and Preparation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4466416" y="1577491"/>
        <a:ext cx="999976" cy="904254"/>
      </dsp:txXfrm>
    </dsp:sp>
    <dsp:sp modelId="{D1593BD4-FACE-4227-861A-BEA34B6423C2}">
      <dsp:nvSpPr>
        <dsp:cNvPr id="0" name=""/>
        <dsp:cNvSpPr/>
      </dsp:nvSpPr>
      <dsp:spPr>
        <a:xfrm>
          <a:off x="5600150" y="1898644"/>
          <a:ext cx="223923" cy="26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5600150" y="1951034"/>
        <a:ext cx="156746" cy="157168"/>
      </dsp:txXfrm>
    </dsp:sp>
    <dsp:sp modelId="{CB6041D9-9C7C-46DE-A1E4-336862E623C7}">
      <dsp:nvSpPr>
        <dsp:cNvPr id="0" name=""/>
        <dsp:cNvSpPr/>
      </dsp:nvSpPr>
      <dsp:spPr>
        <a:xfrm>
          <a:off x="5917023" y="1549358"/>
          <a:ext cx="1060372" cy="96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Conducting Interviews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5945156" y="1577491"/>
        <a:ext cx="1004106" cy="904254"/>
      </dsp:txXfrm>
    </dsp:sp>
    <dsp:sp modelId="{2DD501C2-8658-4B15-BD07-6DDBB11CD24D}">
      <dsp:nvSpPr>
        <dsp:cNvPr id="0" name=""/>
        <dsp:cNvSpPr/>
      </dsp:nvSpPr>
      <dsp:spPr>
        <a:xfrm>
          <a:off x="7083019" y="1898644"/>
          <a:ext cx="223923" cy="2619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7083019" y="1951034"/>
        <a:ext cx="156746" cy="157168"/>
      </dsp:txXfrm>
    </dsp:sp>
    <dsp:sp modelId="{4F9DC789-B8DA-4C7E-BA3F-8FA07F862224}">
      <dsp:nvSpPr>
        <dsp:cNvPr id="0" name=""/>
        <dsp:cNvSpPr/>
      </dsp:nvSpPr>
      <dsp:spPr>
        <a:xfrm>
          <a:off x="7399892" y="1549358"/>
          <a:ext cx="1056242" cy="9605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Garamond" panose="02020404030301010803" pitchFamily="18" charset="0"/>
            </a:rPr>
            <a:t>After the Interview</a:t>
          </a:r>
          <a:endParaRPr lang="en-US" sz="1500" kern="1200" dirty="0">
            <a:latin typeface="Garamond" panose="02020404030301010803" pitchFamily="18" charset="0"/>
          </a:endParaRPr>
        </a:p>
      </dsp:txBody>
      <dsp:txXfrm>
        <a:off x="7428025" y="1577491"/>
        <a:ext cx="999976" cy="9042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78658A-2051-4638-BA45-171BAE8CB9AC}">
      <dsp:nvSpPr>
        <dsp:cNvPr id="0" name=""/>
        <dsp:cNvSpPr/>
      </dsp:nvSpPr>
      <dsp:spPr>
        <a:xfrm>
          <a:off x="93459" y="1306578"/>
          <a:ext cx="2306836" cy="67996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FEB07-9E80-4454-AAB6-F434690A2F5B}">
      <dsp:nvSpPr>
        <dsp:cNvPr id="0" name=""/>
        <dsp:cNvSpPr/>
      </dsp:nvSpPr>
      <dsp:spPr>
        <a:xfrm>
          <a:off x="0" y="2158403"/>
          <a:ext cx="2469055" cy="9783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n-lt"/>
            </a:rPr>
            <a:t>Serve as community partner</a:t>
          </a:r>
          <a:br>
            <a:rPr lang="en-US" sz="1400" kern="1200" dirty="0" smtClean="0">
              <a:solidFill>
                <a:schemeClr val="tx2"/>
              </a:solidFill>
              <a:latin typeface="+mn-lt"/>
            </a:rPr>
          </a:br>
          <a:r>
            <a:rPr lang="en-US" sz="1400" kern="1200" dirty="0" smtClean="0">
              <a:solidFill>
                <a:schemeClr val="tx2"/>
              </a:solidFill>
              <a:latin typeface="+mn-lt"/>
            </a:rPr>
            <a:t/>
          </a:r>
          <a:br>
            <a:rPr lang="en-US" sz="1400" kern="1200" dirty="0" smtClean="0">
              <a:solidFill>
                <a:schemeClr val="tx2"/>
              </a:solidFill>
              <a:latin typeface="+mn-lt"/>
            </a:rPr>
          </a:br>
          <a:r>
            <a:rPr lang="en-US" sz="1400" kern="1200" dirty="0" smtClean="0">
              <a:solidFill>
                <a:schemeClr val="tx2"/>
              </a:solidFill>
              <a:latin typeface="+mn-lt"/>
            </a:rPr>
            <a:t>* </a:t>
          </a:r>
          <a:r>
            <a:rPr lang="en-US" sz="1400" i="1" kern="1200" dirty="0" err="1" smtClean="0">
              <a:solidFill>
                <a:schemeClr val="tx2"/>
              </a:solidFill>
              <a:latin typeface="+mn-lt"/>
            </a:rPr>
            <a:t>Historias</a:t>
          </a:r>
          <a:r>
            <a:rPr lang="en-US" sz="1400" kern="1200" dirty="0" smtClean="0">
              <a:solidFill>
                <a:schemeClr val="tx2"/>
              </a:solidFill>
              <a:latin typeface="+mn-lt"/>
            </a:rPr>
            <a:t> (2009)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n-lt"/>
            </a:rPr>
            <a:t>* Military Voices Initiative with </a:t>
          </a:r>
          <a:r>
            <a:rPr lang="en-US" sz="1400" kern="1200" dirty="0" err="1" smtClean="0">
              <a:solidFill>
                <a:schemeClr val="tx2"/>
              </a:solidFill>
              <a:latin typeface="+mn-lt"/>
            </a:rPr>
            <a:t>WarMamas</a:t>
          </a:r>
          <a:r>
            <a:rPr lang="en-US" sz="1400" kern="1200" dirty="0" smtClean="0">
              <a:solidFill>
                <a:schemeClr val="tx2"/>
              </a:solidFill>
              <a:latin typeface="+mn-lt"/>
            </a:rPr>
            <a:t> (2015)</a:t>
          </a:r>
          <a:endParaRPr lang="en-US" sz="1400" kern="1200" dirty="0">
            <a:solidFill>
              <a:schemeClr val="tx2"/>
            </a:solidFill>
            <a:latin typeface="+mn-lt"/>
          </a:endParaRPr>
        </a:p>
      </dsp:txBody>
      <dsp:txXfrm>
        <a:off x="0" y="2158403"/>
        <a:ext cx="2469055" cy="978366"/>
      </dsp:txXfrm>
    </dsp:sp>
    <dsp:sp modelId="{7B914E1D-B5C6-43A4-949A-06C43653E06F}">
      <dsp:nvSpPr>
        <dsp:cNvPr id="0" name=""/>
        <dsp:cNvSpPr/>
      </dsp:nvSpPr>
      <dsp:spPr>
        <a:xfrm>
          <a:off x="2810606" y="764184"/>
          <a:ext cx="2086741" cy="1217022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29F9D7-9379-46F4-A740-6F7526E9C69C}">
      <dsp:nvSpPr>
        <dsp:cNvPr id="0" name=""/>
        <dsp:cNvSpPr/>
      </dsp:nvSpPr>
      <dsp:spPr>
        <a:xfrm>
          <a:off x="2701527" y="2161445"/>
          <a:ext cx="2304900" cy="1013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n-lt"/>
            </a:rPr>
            <a:t>Serve as archival partner</a:t>
          </a:r>
          <a:br>
            <a:rPr lang="en-US" sz="1400" kern="1200" dirty="0" smtClean="0">
              <a:solidFill>
                <a:schemeClr val="tx2"/>
              </a:solidFill>
              <a:latin typeface="+mn-lt"/>
            </a:rPr>
          </a:br>
          <a:r>
            <a:rPr lang="en-US" sz="1400" kern="1200" dirty="0" smtClean="0">
              <a:solidFill>
                <a:schemeClr val="tx2"/>
              </a:solidFill>
              <a:latin typeface="+mn-lt"/>
            </a:rPr>
            <a:t/>
          </a:r>
          <a:br>
            <a:rPr lang="en-US" sz="1400" kern="1200" dirty="0" smtClean="0">
              <a:solidFill>
                <a:schemeClr val="tx2"/>
              </a:solidFill>
              <a:latin typeface="+mn-lt"/>
            </a:rPr>
          </a:br>
          <a:r>
            <a:rPr lang="en-US" sz="1400" kern="1200" dirty="0" smtClean="0">
              <a:solidFill>
                <a:schemeClr val="tx2"/>
              </a:solidFill>
              <a:latin typeface="+mn-lt"/>
            </a:rPr>
            <a:t>* UM Law School Historic Black Churches Project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n-lt"/>
            </a:rPr>
            <a:t>* Immigrant Archive Project</a:t>
          </a:r>
          <a:endParaRPr lang="en-US" sz="1400" kern="1200" dirty="0">
            <a:solidFill>
              <a:schemeClr val="tx2"/>
            </a:solidFill>
            <a:latin typeface="+mn-lt"/>
          </a:endParaRPr>
        </a:p>
      </dsp:txBody>
      <dsp:txXfrm>
        <a:off x="2701527" y="2161445"/>
        <a:ext cx="2304900" cy="1013408"/>
      </dsp:txXfrm>
    </dsp:sp>
    <dsp:sp modelId="{611A355A-842C-460A-A710-B5472A9C4848}">
      <dsp:nvSpPr>
        <dsp:cNvPr id="0" name=""/>
        <dsp:cNvSpPr/>
      </dsp:nvSpPr>
      <dsp:spPr>
        <a:xfrm>
          <a:off x="5387570" y="451810"/>
          <a:ext cx="2003787" cy="1559347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50C65-0016-45BA-B14C-F6ACFAEE8D13}">
      <dsp:nvSpPr>
        <dsp:cNvPr id="0" name=""/>
        <dsp:cNvSpPr/>
      </dsp:nvSpPr>
      <dsp:spPr>
        <a:xfrm>
          <a:off x="5237014" y="2161446"/>
          <a:ext cx="2304900" cy="1013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n-lt"/>
            </a:rPr>
            <a:t>Students &amp; Scholars</a:t>
          </a:r>
          <a:br>
            <a:rPr lang="en-US" sz="1400" kern="1200" dirty="0" smtClean="0">
              <a:solidFill>
                <a:schemeClr val="tx2"/>
              </a:solidFill>
              <a:latin typeface="+mn-lt"/>
            </a:rPr>
          </a:br>
          <a:r>
            <a:rPr lang="en-US" sz="1400" kern="1200" dirty="0" smtClean="0">
              <a:solidFill>
                <a:schemeClr val="tx2"/>
              </a:solidFill>
              <a:latin typeface="+mn-lt"/>
            </a:rPr>
            <a:t/>
          </a:r>
          <a:br>
            <a:rPr lang="en-US" sz="1400" kern="1200" dirty="0" smtClean="0">
              <a:solidFill>
                <a:schemeClr val="tx2"/>
              </a:solidFill>
              <a:latin typeface="+mn-lt"/>
            </a:rPr>
          </a:br>
          <a:r>
            <a:rPr lang="en-US" sz="1400" kern="1200" dirty="0" smtClean="0">
              <a:solidFill>
                <a:schemeClr val="tx2"/>
              </a:solidFill>
              <a:latin typeface="+mn-lt"/>
            </a:rPr>
            <a:t>* Haitian Diaspora Project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2"/>
              </a:solidFill>
              <a:latin typeface="+mn-lt"/>
            </a:rPr>
            <a:t>* Cuban Medical Professionals Project</a:t>
          </a:r>
          <a:endParaRPr lang="en-US" sz="1400" kern="1200" dirty="0">
            <a:solidFill>
              <a:schemeClr val="tx2"/>
            </a:solidFill>
            <a:latin typeface="+mn-lt"/>
          </a:endParaRPr>
        </a:p>
      </dsp:txBody>
      <dsp:txXfrm>
        <a:off x="5237014" y="2161446"/>
        <a:ext cx="2304900" cy="1013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8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4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3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038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87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241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9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46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05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16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5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73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1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94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21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7D9A10-A2E4-4829-AA9F-E869D4CE57FC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2490DA55-76B5-4938-8CA4-C8A49134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09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y.miami.edu/oral-histories/" TargetMode="External"/><Relationship Id="rId7" Type="http://schemas.openxmlformats.org/officeDocument/2006/relationships/hyperlink" Target="http://libraries.uky.edu/nunncenter" TargetMode="External"/><Relationship Id="rId2" Type="http://schemas.openxmlformats.org/officeDocument/2006/relationships/hyperlink" Target="http://ohda.matrix.msu.edu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sohp.org/" TargetMode="External"/><Relationship Id="rId5" Type="http://schemas.openxmlformats.org/officeDocument/2006/relationships/hyperlink" Target="http://www.baylor.edu/oralhistory/" TargetMode="External"/><Relationship Id="rId4" Type="http://schemas.openxmlformats.org/officeDocument/2006/relationships/hyperlink" Target="http://library.columbia.edu/locations/ccoh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l.capell@miami.edu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skokan@miami.edu" TargetMode="External"/><Relationship Id="rId4" Type="http://schemas.openxmlformats.org/officeDocument/2006/relationships/hyperlink" Target="mailto:mestorino@miami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1.1.sqspcdn.com/static/f/1448391/25473930/1411501433703/Documenting_and_Interpreting_Conflict_Through_Oral_Histor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atic1.1.sqspcdn.com/static/f/1448391/25473930/1411501433703/Documenting_and_Interpreting_Conflict_Through_Oral_History.pdf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910" y="609601"/>
            <a:ext cx="7430180" cy="298874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Oral History for Dummies</a:t>
            </a:r>
            <a:br>
              <a:rPr lang="en-US" dirty="0" smtClean="0"/>
            </a:br>
            <a:r>
              <a:rPr lang="en-US" dirty="0" smtClean="0"/>
              <a:t>A Guide to Getting Started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6577" y="4495800"/>
            <a:ext cx="7650846" cy="1049867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Laura Capell, María R. Estorino Dooling, and Béatrice Colastin Skokan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University of Miami Libraries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Conducting Interviews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5850" indent="-285750"/>
            <a:r>
              <a:rPr lang="en-US" dirty="0" smtClean="0"/>
              <a:t>General </a:t>
            </a:r>
            <a:r>
              <a:rPr lang="en-US" dirty="0"/>
              <a:t>themes </a:t>
            </a:r>
            <a:r>
              <a:rPr lang="en-US" dirty="0" smtClean="0"/>
              <a:t>/ specific topics</a:t>
            </a:r>
          </a:p>
          <a:p>
            <a:pPr marL="365850" indent="-285750"/>
            <a:r>
              <a:rPr lang="en-US" dirty="0" smtClean="0"/>
              <a:t>Life histories</a:t>
            </a:r>
          </a:p>
          <a:p>
            <a:pPr marL="365850" indent="-285750"/>
            <a:r>
              <a:rPr lang="en-US" dirty="0" smtClean="0"/>
              <a:t>The conversation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702" y="3429000"/>
            <a:ext cx="4794610" cy="3200400"/>
          </a:xfrm>
        </p:spPr>
      </p:pic>
    </p:spTree>
    <p:extLst>
      <p:ext uri="{BB962C8B-B14F-4D97-AF65-F5344CB8AC3E}">
        <p14:creationId xmlns:p14="http://schemas.microsoft.com/office/powerpoint/2010/main" val="23214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06" y="1731963"/>
            <a:ext cx="3137700" cy="405923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271" y="1731963"/>
            <a:ext cx="3136683" cy="4059237"/>
          </a:xfrm>
        </p:spPr>
      </p:pic>
    </p:spTree>
    <p:extLst>
      <p:ext uri="{BB962C8B-B14F-4D97-AF65-F5344CB8AC3E}">
        <p14:creationId xmlns:p14="http://schemas.microsoft.com/office/powerpoint/2010/main" val="418074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Getting Good Quality Recordings </a:t>
            </a:r>
            <a:br>
              <a:rPr lang="en-US" sz="3600" dirty="0"/>
            </a:br>
            <a:r>
              <a:rPr lang="en-US" sz="3000" dirty="0"/>
              <a:t>UM Libraries Video Recording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34340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Video frame size: </a:t>
            </a:r>
            <a:r>
              <a:rPr lang="en-US" dirty="0" smtClean="0"/>
              <a:t>1280x720</a:t>
            </a:r>
            <a:endParaRPr lang="en-US" dirty="0"/>
          </a:p>
          <a:p>
            <a:pPr lvl="0"/>
            <a:r>
              <a:rPr lang="en-US" dirty="0"/>
              <a:t>Encoded in </a:t>
            </a:r>
            <a:r>
              <a:rPr lang="en-US" dirty="0" smtClean="0"/>
              <a:t>H.264 </a:t>
            </a:r>
            <a:r>
              <a:rPr lang="en-US" dirty="0"/>
              <a:t>in </a:t>
            </a:r>
            <a:r>
              <a:rPr lang="en-US" dirty="0" smtClean="0"/>
              <a:t>an mp4 container</a:t>
            </a:r>
            <a:endParaRPr lang="en-US" dirty="0"/>
          </a:p>
          <a:p>
            <a:pPr lvl="0"/>
            <a:r>
              <a:rPr lang="en-US" dirty="0"/>
              <a:t>Data rate of approximately 7.2 megabytes/second (or 57.65 megabits/sec). This should result in files of about 26GB per hour of runtime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4652169" y="1828800"/>
            <a:ext cx="3798499" cy="3962401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AAC </a:t>
            </a:r>
            <a:r>
              <a:rPr lang="en-US" dirty="0"/>
              <a:t>audio encoded at 128kbps, 48.000kHz sample </a:t>
            </a:r>
            <a:r>
              <a:rPr lang="en-US" dirty="0" smtClean="0"/>
              <a:t>rate</a:t>
            </a:r>
            <a:endParaRPr lang="en-US" dirty="0"/>
          </a:p>
          <a:p>
            <a:pPr lvl="0"/>
            <a:r>
              <a:rPr lang="en-US" dirty="0"/>
              <a:t>Frame rate at 30 </a:t>
            </a:r>
            <a:r>
              <a:rPr lang="en-US" dirty="0" smtClean="0"/>
              <a:t>fps</a:t>
            </a:r>
            <a:endParaRPr lang="en-US" dirty="0"/>
          </a:p>
          <a:p>
            <a:pPr lvl="0"/>
            <a:r>
              <a:rPr lang="en-US" dirty="0"/>
              <a:t>For interviews up to 90 minutes, leave as a single file. For interviews over 90 minutes, split into segments</a:t>
            </a:r>
          </a:p>
          <a:p>
            <a:endParaRPr lang="en-US" dirty="0"/>
          </a:p>
        </p:txBody>
      </p:sp>
      <p:pic>
        <p:nvPicPr>
          <p:cNvPr id="1026" name="Picture 2" descr="http://icons.wunderground.com/data/wximagenew/d/Dakster/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029200"/>
            <a:ext cx="1736725" cy="165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the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Documentation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Processing </a:t>
            </a:r>
            <a:r>
              <a:rPr lang="en-US" dirty="0"/>
              <a:t>the </a:t>
            </a:r>
            <a:r>
              <a:rPr lang="en-US" dirty="0" smtClean="0"/>
              <a:t>interview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Transcription </a:t>
            </a:r>
            <a:r>
              <a:rPr lang="en-US" dirty="0"/>
              <a:t>or </a:t>
            </a:r>
            <a:r>
              <a:rPr lang="en-US" dirty="0" smtClean="0"/>
              <a:t>indexing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Interviewee review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Preservation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Access</a:t>
            </a:r>
          </a:p>
          <a:p>
            <a:pPr marL="342900" lvl="1" indent="-306000">
              <a:buFont typeface="Wingdings 2" charset="2"/>
              <a:buChar char=""/>
            </a:pPr>
            <a:r>
              <a:rPr lang="en-US" dirty="0" smtClean="0"/>
              <a:t>Gratitude</a:t>
            </a:r>
            <a:endParaRPr lang="en-US" dirty="0"/>
          </a:p>
          <a:p>
            <a:pPr marL="342900" lvl="1" indent="-306000">
              <a:buFont typeface="Wingdings 2" charset="2"/>
              <a:buChar char=""/>
            </a:pPr>
            <a:endParaRPr lang="en-US" dirty="0"/>
          </a:p>
          <a:p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114800"/>
            <a:ext cx="4334932" cy="243839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24000"/>
            <a:ext cx="4328160" cy="2434590"/>
          </a:xfrm>
          <a:prstGeom prst="rect">
            <a:avLst/>
          </a:prstGeom>
          <a:noFill/>
          <a:ln w="25400">
            <a:solidFill>
              <a:schemeClr val="tx1">
                <a:alpha val="92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5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 at the UM Libraries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83830"/>
            <a:ext cx="5105400" cy="4869370"/>
          </a:xfrm>
        </p:spPr>
      </p:pic>
    </p:spTree>
    <p:extLst>
      <p:ext uri="{BB962C8B-B14F-4D97-AF65-F5344CB8AC3E}">
        <p14:creationId xmlns:p14="http://schemas.microsoft.com/office/powerpoint/2010/main" val="8563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5029200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dirty="0" smtClean="0"/>
              <a:t>Oral History in </a:t>
            </a:r>
            <a:r>
              <a:rPr lang="en-US" dirty="0"/>
              <a:t>the Digital Age: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://ohda.matrix.msu.edu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UM Libraries </a:t>
            </a:r>
            <a:r>
              <a:rPr lang="en-US" dirty="0"/>
              <a:t>Oral Histories: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://library.miami.edu/oral-histories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Columbia Center for Oral History:</a:t>
            </a:r>
          </a:p>
          <a:p>
            <a:pPr marL="763200" lvl="2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library.columbia.edu/locations/ccoh.html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Baylor Institute for Oral History: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5"/>
              </a:rPr>
              <a:t>http://www.baylor.edu/oralhistory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UNC Southern Oral History Program: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6"/>
              </a:rPr>
              <a:t>http://sohp.org</a:t>
            </a:r>
            <a:r>
              <a:rPr lang="en-US" dirty="0" smtClean="0">
                <a:hlinkClick r:id="rId6"/>
              </a:rPr>
              <a:t>/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University of Kentucky Louie B. Nunn Center for Oral History: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libraries.uky.edu/nunncenter</a:t>
            </a: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1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4" name="Picture Placeholder 5" descr="Screen Shot 2015-04-19 at 10.44.5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4" b="38122"/>
          <a:stretch/>
        </p:blipFill>
        <p:spPr>
          <a:xfrm>
            <a:off x="685346" y="1746794"/>
            <a:ext cx="7764463" cy="3130006"/>
          </a:xfrm>
        </p:spPr>
      </p:pic>
      <p:sp>
        <p:nvSpPr>
          <p:cNvPr id="5" name="TextBox 4"/>
          <p:cNvSpPr txBox="1"/>
          <p:nvPr/>
        </p:nvSpPr>
        <p:spPr>
          <a:xfrm>
            <a:off x="1981200" y="50292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Laura Capell: </a:t>
            </a:r>
            <a:r>
              <a:rPr lang="en-US" dirty="0" smtClean="0">
                <a:solidFill>
                  <a:schemeClr val="tx2"/>
                </a:solidFill>
                <a:hlinkClick r:id="rId3"/>
              </a:rPr>
              <a:t>l.capell@miami.edu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María R. Estorino Dooling: </a:t>
            </a:r>
            <a:r>
              <a:rPr lang="en-US" dirty="0" smtClean="0">
                <a:solidFill>
                  <a:schemeClr val="tx2"/>
                </a:solidFill>
                <a:hlinkClick r:id="rId4"/>
              </a:rPr>
              <a:t>mestorino@miami.edu</a:t>
            </a:r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err="1" smtClean="0">
                <a:solidFill>
                  <a:schemeClr val="tx2"/>
                </a:solidFill>
              </a:rPr>
              <a:t>Béatrice</a:t>
            </a:r>
            <a:r>
              <a:rPr lang="en-US" dirty="0" smtClean="0">
                <a:solidFill>
                  <a:schemeClr val="tx2"/>
                </a:solidFill>
              </a:rPr>
              <a:t> Colastin Skokan: </a:t>
            </a:r>
            <a:r>
              <a:rPr lang="en-US" dirty="0" smtClean="0">
                <a:solidFill>
                  <a:schemeClr val="tx2"/>
                </a:solidFill>
                <a:hlinkClick r:id="rId5"/>
              </a:rPr>
              <a:t>bskokan@miami.edu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2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“Oral history is the practice of collecting, preserving, interpreting, and curating individual, social, and collective experiences in story </a:t>
            </a:r>
            <a:r>
              <a:rPr lang="en-US" dirty="0" smtClean="0">
                <a:effectLst/>
              </a:rPr>
              <a:t>form.” </a:t>
            </a:r>
            <a:endParaRPr lang="en-US" dirty="0" smtClean="0"/>
          </a:p>
          <a:p>
            <a:r>
              <a:rPr lang="en-US" dirty="0" smtClean="0">
                <a:effectLst/>
              </a:rPr>
              <a:t>“[It] requires extensive research and preparation and results in the creation of archives that can be mined for multiple purposes over time.”</a:t>
            </a:r>
          </a:p>
          <a:p>
            <a:endParaRPr lang="en-US" dirty="0">
              <a:effectLst/>
            </a:endParaRPr>
          </a:p>
          <a:p>
            <a:endParaRPr lang="en-US" dirty="0" smtClean="0">
              <a:effectLst/>
            </a:endParaRPr>
          </a:p>
          <a:p>
            <a:pPr marL="36900" indent="0" algn="r">
              <a:buNone/>
            </a:pPr>
            <a:r>
              <a:rPr lang="en-US" sz="1200" dirty="0" smtClean="0">
                <a:effectLst/>
              </a:rPr>
              <a:t>From the Columbia Center for Oral History</a:t>
            </a:r>
          </a:p>
        </p:txBody>
      </p:sp>
    </p:spTree>
    <p:extLst>
      <p:ext uri="{BB962C8B-B14F-4D97-AF65-F5344CB8AC3E}">
        <p14:creationId xmlns:p14="http://schemas.microsoft.com/office/powerpoint/2010/main" val="16369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Oral History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914580"/>
              </p:ext>
            </p:extLst>
          </p:nvPr>
        </p:nvGraphicFramePr>
        <p:xfrm>
          <a:off x="342900" y="1399382"/>
          <a:ext cx="8458200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4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Three Key Questions</a:t>
            </a:r>
          </a:p>
          <a:p>
            <a:pPr lvl="1"/>
            <a:r>
              <a:rPr lang="en-US" dirty="0" smtClean="0"/>
              <a:t>What is it that you want to cover?</a:t>
            </a:r>
          </a:p>
          <a:p>
            <a:pPr lvl="1"/>
            <a:r>
              <a:rPr lang="en-US" dirty="0" smtClean="0"/>
              <a:t>What does the history you record mean to those who lived through it?</a:t>
            </a:r>
          </a:p>
          <a:p>
            <a:pPr lvl="1"/>
            <a:r>
              <a:rPr lang="en-US" dirty="0" smtClean="0"/>
              <a:t>What is the long-term purpose of your project?</a:t>
            </a:r>
          </a:p>
          <a:p>
            <a:endParaRPr lang="en-US" dirty="0"/>
          </a:p>
          <a:p>
            <a:pPr marL="36900" indent="0" algn="r">
              <a:buNone/>
            </a:pPr>
            <a:endParaRPr lang="en-US" sz="1200" dirty="0" smtClean="0"/>
          </a:p>
          <a:p>
            <a:pPr marL="36900" indent="0" algn="r">
              <a:buNone/>
            </a:pPr>
            <a:endParaRPr lang="en-US" sz="1200" dirty="0"/>
          </a:p>
          <a:p>
            <a:pPr marL="36900" indent="0" algn="r">
              <a:buNone/>
            </a:pPr>
            <a:endParaRPr lang="en-US" sz="1200" dirty="0" smtClean="0"/>
          </a:p>
          <a:p>
            <a:pPr marL="36900" indent="0" algn="r">
              <a:buNone/>
            </a:pPr>
            <a:endParaRPr lang="en-US" sz="1200" dirty="0"/>
          </a:p>
          <a:p>
            <a:pPr marL="36900" indent="0" algn="r">
              <a:buNone/>
            </a:pPr>
            <a:r>
              <a:rPr lang="en-US" sz="1200" dirty="0" smtClean="0"/>
              <a:t>Adapted from </a:t>
            </a:r>
            <a:r>
              <a:rPr lang="en-US" sz="1200" i="1" dirty="0" smtClean="0"/>
              <a:t>Documenting and Interpreting Conflict through Oral History: A Working Guide</a:t>
            </a:r>
            <a:r>
              <a:rPr lang="en-US" sz="1200" dirty="0" smtClean="0"/>
              <a:t> </a:t>
            </a:r>
            <a:br>
              <a:rPr lang="en-US" sz="1200" dirty="0" smtClean="0"/>
            </a:br>
            <a:r>
              <a:rPr lang="en-US" sz="1200" dirty="0" smtClean="0"/>
              <a:t>(Columbia Center for Oral History</a:t>
            </a:r>
            <a:r>
              <a:rPr lang="en-US" sz="1200" dirty="0"/>
              <a:t>)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static1.1.sqspcdn.com/static/f/1448391/25473930/1411501433703/Documenting_and_Interpreting_Conflict_Through_Oral_History.pdf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5860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346" y="1732450"/>
            <a:ext cx="7765322" cy="48969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goals</a:t>
            </a:r>
          </a:p>
          <a:p>
            <a:r>
              <a:rPr lang="en-US" dirty="0"/>
              <a:t>Timeframe and temporal span</a:t>
            </a:r>
          </a:p>
          <a:p>
            <a:r>
              <a:rPr lang="en-US" dirty="0"/>
              <a:t>Themes and topics</a:t>
            </a:r>
          </a:p>
          <a:p>
            <a:r>
              <a:rPr lang="en-US" dirty="0"/>
              <a:t>Project personnel</a:t>
            </a:r>
          </a:p>
          <a:p>
            <a:r>
              <a:rPr lang="en-US" dirty="0"/>
              <a:t>Language and location</a:t>
            </a:r>
          </a:p>
          <a:p>
            <a:r>
              <a:rPr lang="en-US" dirty="0"/>
              <a:t>Research community</a:t>
            </a:r>
          </a:p>
          <a:p>
            <a:r>
              <a:rPr lang="en-US" dirty="0"/>
              <a:t>Transcription/translation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Ethics</a:t>
            </a:r>
          </a:p>
          <a:p>
            <a:pPr marL="36900" indent="0" algn="r">
              <a:buNone/>
            </a:pPr>
            <a:endParaRPr lang="en-US" sz="1400" dirty="0" smtClean="0"/>
          </a:p>
          <a:p>
            <a:pPr marL="36900" indent="0" algn="r">
              <a:buNone/>
            </a:pPr>
            <a:r>
              <a:rPr lang="en-US" sz="1300" dirty="0" smtClean="0"/>
              <a:t>Adapted </a:t>
            </a:r>
            <a:r>
              <a:rPr lang="en-US" sz="1300" dirty="0"/>
              <a:t>from </a:t>
            </a:r>
            <a:r>
              <a:rPr lang="en-US" sz="1300" i="1" dirty="0"/>
              <a:t>Documenting and Interpreting Conflict through Oral History: A Working Guide</a:t>
            </a:r>
            <a:r>
              <a:rPr lang="en-US" sz="1300" dirty="0"/>
              <a:t> </a:t>
            </a:r>
            <a:br>
              <a:rPr lang="en-US" sz="1300" dirty="0"/>
            </a:br>
            <a:r>
              <a:rPr lang="en-US" sz="1300" dirty="0"/>
              <a:t>(Columbia </a:t>
            </a:r>
            <a:r>
              <a:rPr lang="en-US" sz="1300" dirty="0" smtClean="0"/>
              <a:t>Center </a:t>
            </a:r>
            <a:r>
              <a:rPr lang="en-US" sz="1300" dirty="0"/>
              <a:t>for Oral History) </a:t>
            </a:r>
            <a:r>
              <a:rPr lang="en-US" sz="1300" dirty="0">
                <a:hlinkClick r:id="rId2"/>
              </a:rPr>
              <a:t>http://</a:t>
            </a:r>
            <a:r>
              <a:rPr lang="en-US" sz="1300" dirty="0" smtClean="0">
                <a:hlinkClick r:id="rId2"/>
              </a:rPr>
              <a:t>static1.1.sqspcdn.com/static/f/1448391/25473930/1411501433703/Documenting_and_Interpreting_Conflict_Through_Oral_History.pdf</a:t>
            </a:r>
            <a:r>
              <a:rPr lang="en-US" sz="1300" dirty="0" smtClean="0"/>
              <a:t> 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4396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599"/>
            <a:ext cx="7765322" cy="1030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Defining an Oral History Project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Why do you want to document?</a:t>
            </a:r>
            <a:endParaRPr lang="en-US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6805" y="1731963"/>
            <a:ext cx="3153702" cy="405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Expand the Documentation of Florida’s African Diaspora as a collection development focus.</a:t>
            </a:r>
          </a:p>
          <a:p>
            <a:pPr>
              <a:buFont typeface="+mj-lt"/>
              <a:buAutoNum type="arabicPeriod"/>
            </a:pPr>
            <a:endParaRPr lang="en-US" sz="1800" dirty="0" smtClean="0"/>
          </a:p>
          <a:p>
            <a:pPr>
              <a:buFont typeface="+mj-lt"/>
              <a:buAutoNum type="arabicPeriod"/>
            </a:pPr>
            <a:r>
              <a:rPr lang="en-US" sz="1800" dirty="0" smtClean="0"/>
              <a:t>Support graduate thesis:</a:t>
            </a:r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Taking </a:t>
            </a:r>
            <a:r>
              <a:rPr lang="en-US" sz="1800" dirty="0"/>
              <a:t>Back the Land: Social Mobilization and Radical Politics in Liberty City, Florida</a:t>
            </a:r>
            <a:r>
              <a:rPr lang="en-US" sz="1800" dirty="0" smtClean="0"/>
              <a:t>. </a:t>
            </a:r>
            <a:r>
              <a:rPr lang="en-US" sz="1800" dirty="0"/>
              <a:t>(August 2011) </a:t>
            </a:r>
            <a:r>
              <a:rPr lang="en-US" sz="1800" dirty="0" smtClean="0"/>
              <a:t>by Rudo Kemper.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Wingdings" pitchFamily="2" charset="2"/>
              <a:buChar char="v"/>
            </a:pPr>
            <a:r>
              <a:rPr lang="en-US" sz="1800" dirty="0" smtClean="0"/>
              <a:t>Counternarratives </a:t>
            </a:r>
            <a:r>
              <a:rPr lang="en-US" sz="1800" dirty="0"/>
              <a:t>of the Diaspora: Haitian Musical Performance in World Beat Markets</a:t>
            </a:r>
            <a:r>
              <a:rPr lang="en-US" sz="1800" dirty="0" smtClean="0"/>
              <a:t>. </a:t>
            </a:r>
            <a:r>
              <a:rPr lang="en-US" sz="1800" dirty="0"/>
              <a:t>(May 2012</a:t>
            </a:r>
            <a:r>
              <a:rPr lang="en-US" sz="1800" dirty="0" smtClean="0"/>
              <a:t>) by Kevin Mason.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2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524000"/>
          </a:xfrm>
        </p:spPr>
        <p:txBody>
          <a:bodyPr>
            <a:noAutofit/>
          </a:bodyPr>
          <a:lstStyle/>
          <a:p>
            <a:r>
              <a:rPr lang="en-US" dirty="0"/>
              <a:t>Collaboration </a:t>
            </a:r>
            <a:r>
              <a:rPr lang="en-US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Identify </a:t>
            </a:r>
            <a:r>
              <a:rPr lang="en-US" sz="2400" dirty="0"/>
              <a:t>Potential </a:t>
            </a:r>
            <a:r>
              <a:rPr lang="en-US" sz="2400" dirty="0" smtClean="0"/>
              <a:t>Partners </a:t>
            </a:r>
            <a:r>
              <a:rPr lang="en-US" sz="2400" dirty="0"/>
              <a:t>in your Community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165614"/>
              </p:ext>
            </p:extLst>
          </p:nvPr>
        </p:nvGraphicFramePr>
        <p:xfrm>
          <a:off x="800100" y="1752601"/>
          <a:ext cx="75438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3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Funding Options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668" y="2286000"/>
            <a:ext cx="3962846" cy="268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Garamond" panose="02020404030301010803" pitchFamily="18" charset="0"/>
            </a:endParaRPr>
          </a:p>
          <a:p>
            <a:r>
              <a:rPr lang="en-US" sz="2400" dirty="0" smtClean="0">
                <a:latin typeface="Garamond" panose="02020404030301010803" pitchFamily="18" charset="0"/>
              </a:rPr>
              <a:t>Institutional Funding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Community Partners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Private </a:t>
            </a:r>
            <a:r>
              <a:rPr lang="en-US" sz="2400" dirty="0">
                <a:latin typeface="Garamond" panose="02020404030301010803" pitchFamily="18" charset="0"/>
              </a:rPr>
              <a:t>Gifts</a:t>
            </a:r>
          </a:p>
          <a:p>
            <a:r>
              <a:rPr lang="en-US" sz="2400" dirty="0" smtClean="0">
                <a:latin typeface="Garamond" panose="02020404030301010803" pitchFamily="18" charset="0"/>
              </a:rPr>
              <a:t>Grants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6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Planning and Preparation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5850" indent="-285750"/>
            <a:r>
              <a:rPr lang="en-US" dirty="0" smtClean="0"/>
              <a:t>Selecting </a:t>
            </a:r>
            <a:r>
              <a:rPr lang="en-US" dirty="0"/>
              <a:t>people to </a:t>
            </a:r>
            <a:r>
              <a:rPr lang="en-US" dirty="0" smtClean="0"/>
              <a:t>interview</a:t>
            </a:r>
          </a:p>
          <a:p>
            <a:pPr marL="365850" indent="-285750"/>
            <a:r>
              <a:rPr lang="en-US" dirty="0" smtClean="0"/>
              <a:t>The interviewer</a:t>
            </a:r>
          </a:p>
          <a:p>
            <a:pPr marL="365850" indent="-285750"/>
            <a:r>
              <a:rPr lang="en-US" dirty="0"/>
              <a:t>Setting up the interview</a:t>
            </a:r>
          </a:p>
          <a:p>
            <a:pPr marL="365850" indent="-285750"/>
            <a:r>
              <a:rPr lang="en-US" dirty="0" smtClean="0"/>
              <a:t>Research</a:t>
            </a:r>
          </a:p>
          <a:p>
            <a:pPr marL="365850" indent="-285750"/>
            <a:r>
              <a:rPr lang="en-US" dirty="0" smtClean="0"/>
              <a:t>Equipment</a:t>
            </a:r>
          </a:p>
          <a:p>
            <a:pPr marL="365850" indent="-285750"/>
            <a:r>
              <a:rPr lang="en-US" dirty="0" smtClean="0"/>
              <a:t>Documentation</a:t>
            </a:r>
          </a:p>
          <a:p>
            <a:pPr marL="742950" lvl="1" indent="-285750"/>
            <a:r>
              <a:rPr lang="en-US" dirty="0" smtClean="0"/>
              <a:t>Project forms</a:t>
            </a:r>
          </a:p>
          <a:p>
            <a:pPr marL="742950" lvl="1" indent="-285750"/>
            <a:r>
              <a:rPr lang="en-US" dirty="0" smtClean="0"/>
              <a:t>Consent</a:t>
            </a:r>
            <a:endParaRPr lang="en-US" dirty="0"/>
          </a:p>
          <a:p>
            <a:pPr marL="0"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963" y="1828800"/>
            <a:ext cx="3797300" cy="2427461"/>
          </a:xfrm>
        </p:spPr>
      </p:pic>
    </p:spTree>
    <p:extLst>
      <p:ext uri="{BB962C8B-B14F-4D97-AF65-F5344CB8AC3E}">
        <p14:creationId xmlns:p14="http://schemas.microsoft.com/office/powerpoint/2010/main" val="30619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5566</TotalTime>
  <Words>425</Words>
  <Application>Microsoft Office PowerPoint</Application>
  <PresentationFormat>On-screen Show (4:3)</PresentationFormat>
  <Paragraphs>112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Slate</vt:lpstr>
      <vt:lpstr>Oral History for Dummies A Guide to Getting Started</vt:lpstr>
      <vt:lpstr>Oral History</vt:lpstr>
      <vt:lpstr>The Oral History Process</vt:lpstr>
      <vt:lpstr>Project Design</vt:lpstr>
      <vt:lpstr>Project Design</vt:lpstr>
      <vt:lpstr>Defining an Oral History Project Why do you want to document?</vt:lpstr>
      <vt:lpstr>Collaboration   Identify Potential Partners in your Community</vt:lpstr>
      <vt:lpstr>Funding Options</vt:lpstr>
      <vt:lpstr>Planning and Preparation</vt:lpstr>
      <vt:lpstr>Conducting Interviews</vt:lpstr>
      <vt:lpstr>Documentation</vt:lpstr>
      <vt:lpstr>Getting Good Quality Recordings  UM Libraries Video Recording Settings</vt:lpstr>
      <vt:lpstr>After the Interview</vt:lpstr>
      <vt:lpstr>Access at the UM Libraries </vt:lpstr>
      <vt:lpstr>Resources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bskokan</dc:creator>
  <cp:lastModifiedBy>bskokan</cp:lastModifiedBy>
  <cp:revision>57</cp:revision>
  <dcterms:created xsi:type="dcterms:W3CDTF">2015-04-22T12:39:01Z</dcterms:created>
  <dcterms:modified xsi:type="dcterms:W3CDTF">2015-05-11T13:46:07Z</dcterms:modified>
</cp:coreProperties>
</file>