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handoutMasterIdLst>
    <p:handoutMasterId r:id="rId28"/>
  </p:handoutMasterIdLst>
  <p:sldIdLst>
    <p:sldId id="257" r:id="rId2"/>
    <p:sldId id="335" r:id="rId3"/>
    <p:sldId id="258" r:id="rId4"/>
    <p:sldId id="317" r:id="rId5"/>
    <p:sldId id="293" r:id="rId6"/>
    <p:sldId id="278" r:id="rId7"/>
    <p:sldId id="282" r:id="rId8"/>
    <p:sldId id="288" r:id="rId9"/>
    <p:sldId id="315" r:id="rId10"/>
    <p:sldId id="336" r:id="rId11"/>
    <p:sldId id="302" r:id="rId12"/>
    <p:sldId id="314" r:id="rId13"/>
    <p:sldId id="312" r:id="rId14"/>
    <p:sldId id="337" r:id="rId15"/>
    <p:sldId id="326" r:id="rId16"/>
    <p:sldId id="323" r:id="rId17"/>
    <p:sldId id="325" r:id="rId18"/>
    <p:sldId id="338" r:id="rId19"/>
    <p:sldId id="327" r:id="rId20"/>
    <p:sldId id="328" r:id="rId21"/>
    <p:sldId id="329" r:id="rId22"/>
    <p:sldId id="331" r:id="rId23"/>
    <p:sldId id="332" r:id="rId24"/>
    <p:sldId id="333" r:id="rId25"/>
    <p:sldId id="334"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10" autoAdjust="0"/>
  </p:normalViewPr>
  <p:slideViewPr>
    <p:cSldViewPr>
      <p:cViewPr varScale="1">
        <p:scale>
          <a:sx n="80" d="100"/>
          <a:sy n="80" d="100"/>
        </p:scale>
        <p:origin x="-100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A100F074-A19E-4D04-918D-5ACAAA8EBF69}" type="datetimeFigureOut">
              <a:rPr lang="en-US" smtClean="0"/>
              <a:t>5/11/2015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5AFD116-0C74-45C0-B914-404EC13FA736}" type="slidenum">
              <a:rPr lang="en-US" smtClean="0"/>
              <a:t>‹#›</a:t>
            </a:fld>
            <a:endParaRPr lang="en-US"/>
          </a:p>
        </p:txBody>
      </p:sp>
    </p:spTree>
    <p:extLst>
      <p:ext uri="{BB962C8B-B14F-4D97-AF65-F5344CB8AC3E}">
        <p14:creationId xmlns:p14="http://schemas.microsoft.com/office/powerpoint/2010/main" val="229254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A0E8F9-E926-49F2-9D3B-C1CA2271A0FC}" type="datetimeFigureOut">
              <a:rPr lang="en-US" smtClean="0"/>
              <a:pPr/>
              <a:t>5/11/2015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FC2AE3BC-7173-4BA5-961A-B2397FC49A58}" type="slidenum">
              <a:rPr lang="en-US" smtClean="0"/>
              <a:pPr/>
              <a:t>‹#›</a:t>
            </a:fld>
            <a:endParaRPr lang="en-US"/>
          </a:p>
        </p:txBody>
      </p:sp>
    </p:spTree>
    <p:extLst>
      <p:ext uri="{BB962C8B-B14F-4D97-AF65-F5344CB8AC3E}">
        <p14:creationId xmlns:p14="http://schemas.microsoft.com/office/powerpoint/2010/main" val="69613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a:t>
            </a:fld>
            <a:endParaRPr lang="en-US"/>
          </a:p>
        </p:txBody>
      </p:sp>
    </p:spTree>
    <p:extLst>
      <p:ext uri="{BB962C8B-B14F-4D97-AF65-F5344CB8AC3E}">
        <p14:creationId xmlns:p14="http://schemas.microsoft.com/office/powerpoint/2010/main" val="107687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11</a:t>
            </a:fld>
            <a:endParaRPr lang="en-US"/>
          </a:p>
        </p:txBody>
      </p:sp>
    </p:spTree>
    <p:extLst>
      <p:ext uri="{BB962C8B-B14F-4D97-AF65-F5344CB8AC3E}">
        <p14:creationId xmlns:p14="http://schemas.microsoft.com/office/powerpoint/2010/main" val="1647112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12</a:t>
            </a:fld>
            <a:endParaRPr lang="en-US"/>
          </a:p>
        </p:txBody>
      </p:sp>
    </p:spTree>
    <p:extLst>
      <p:ext uri="{BB962C8B-B14F-4D97-AF65-F5344CB8AC3E}">
        <p14:creationId xmlns:p14="http://schemas.microsoft.com/office/powerpoint/2010/main" val="725802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13</a:t>
            </a:fld>
            <a:endParaRPr lang="en-US"/>
          </a:p>
        </p:txBody>
      </p:sp>
    </p:spTree>
    <p:extLst>
      <p:ext uri="{BB962C8B-B14F-4D97-AF65-F5344CB8AC3E}">
        <p14:creationId xmlns:p14="http://schemas.microsoft.com/office/powerpoint/2010/main" val="2255513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15</a:t>
            </a:fld>
            <a:endParaRPr lang="en-US"/>
          </a:p>
        </p:txBody>
      </p:sp>
    </p:spTree>
    <p:extLst>
      <p:ext uri="{BB962C8B-B14F-4D97-AF65-F5344CB8AC3E}">
        <p14:creationId xmlns:p14="http://schemas.microsoft.com/office/powerpoint/2010/main" val="286163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Nuts</a:t>
            </a:r>
            <a:r>
              <a:rPr lang="en-US" baseline="0" dirty="0" smtClean="0"/>
              <a:t> and bolts on the program, including everything from metadata creation and digitization to “how will my metadata get into the portal?”</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16</a:t>
            </a:fld>
            <a:endParaRPr lang="en-US"/>
          </a:p>
        </p:txBody>
      </p:sp>
    </p:spTree>
    <p:extLst>
      <p:ext uri="{BB962C8B-B14F-4D97-AF65-F5344CB8AC3E}">
        <p14:creationId xmlns:p14="http://schemas.microsoft.com/office/powerpoint/2010/main" val="1273467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17</a:t>
            </a:fld>
            <a:endParaRPr lang="en-US"/>
          </a:p>
        </p:txBody>
      </p:sp>
    </p:spTree>
    <p:extLst>
      <p:ext uri="{BB962C8B-B14F-4D97-AF65-F5344CB8AC3E}">
        <p14:creationId xmlns:p14="http://schemas.microsoft.com/office/powerpoint/2010/main" val="2052054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reasons for developing the Digital Action</a:t>
            </a:r>
            <a:r>
              <a:rPr lang="en-US" baseline="0" dirty="0" smtClean="0"/>
              <a:t> Plan.</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19</a:t>
            </a:fld>
            <a:endParaRPr lang="en-US"/>
          </a:p>
        </p:txBody>
      </p:sp>
    </p:spTree>
    <p:extLst>
      <p:ext uri="{BB962C8B-B14F-4D97-AF65-F5344CB8AC3E}">
        <p14:creationId xmlns:p14="http://schemas.microsoft.com/office/powerpoint/2010/main" val="782910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a:t>
            </a:r>
            <a:r>
              <a:rPr lang="en-US" baseline="0" dirty="0" smtClean="0"/>
              <a:t> Collections are for WIDE audiences, including but not limited to scholars</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20</a:t>
            </a:fld>
            <a:endParaRPr lang="en-US"/>
          </a:p>
        </p:txBody>
      </p:sp>
    </p:spTree>
    <p:extLst>
      <p:ext uri="{BB962C8B-B14F-4D97-AF65-F5344CB8AC3E}">
        <p14:creationId xmlns:p14="http://schemas.microsoft.com/office/powerpoint/2010/main" val="410401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3</a:t>
            </a:fld>
            <a:endParaRPr lang="en-US"/>
          </a:p>
        </p:txBody>
      </p:sp>
    </p:spTree>
    <p:extLst>
      <p:ext uri="{BB962C8B-B14F-4D97-AF65-F5344CB8AC3E}">
        <p14:creationId xmlns:p14="http://schemas.microsoft.com/office/powerpoint/2010/main" val="288543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4</a:t>
            </a:fld>
            <a:endParaRPr lang="en-US"/>
          </a:p>
        </p:txBody>
      </p:sp>
    </p:spTree>
    <p:extLst>
      <p:ext uri="{BB962C8B-B14F-4D97-AF65-F5344CB8AC3E}">
        <p14:creationId xmlns:p14="http://schemas.microsoft.com/office/powerpoint/2010/main" val="326284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Project began November</a:t>
            </a:r>
            <a:r>
              <a:rPr lang="en-US" baseline="0" dirty="0" smtClean="0"/>
              <a:t> 2013 and will wrap up in Spring 2015</a:t>
            </a:r>
            <a:endParaRPr lang="en-US" dirty="0" smtClean="0"/>
          </a:p>
          <a:p>
            <a:pPr marL="171450" indent="-171450">
              <a:buFont typeface="Arial" panose="020B0604020202020204" pitchFamily="34" charset="0"/>
              <a:buChar char="•"/>
            </a:pPr>
            <a:r>
              <a:rPr lang="en-US" dirty="0" smtClean="0"/>
              <a:t>Project Steering Committee with representatives from all areas of the cultural heritage community</a:t>
            </a:r>
          </a:p>
          <a:p>
            <a:pPr marL="171450" indent="-171450">
              <a:buFont typeface="Arial" panose="020B0604020202020204" pitchFamily="34" charset="0"/>
              <a:buChar char="•"/>
            </a:pPr>
            <a:r>
              <a:rPr lang="en-US" dirty="0" smtClean="0"/>
              <a:t>Conducted</a:t>
            </a:r>
            <a:r>
              <a:rPr lang="en-US" baseline="0" dirty="0" smtClean="0"/>
              <a:t> survey of Florida’s cultural heritage organizations in winter, 2014 to identify digitization practices and needs, more on this later</a:t>
            </a:r>
          </a:p>
          <a:p>
            <a:pPr marL="171450" indent="-171450">
              <a:buFont typeface="Arial" panose="020B0604020202020204" pitchFamily="34" charset="0"/>
              <a:buChar char="•"/>
            </a:pPr>
            <a:r>
              <a:rPr lang="en-US" baseline="0" dirty="0" smtClean="0"/>
              <a:t>We’ll be holding a series of focus groups  in September and October in locations around the state</a:t>
            </a:r>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5</a:t>
            </a:fld>
            <a:endParaRPr lang="en-US"/>
          </a:p>
        </p:txBody>
      </p:sp>
    </p:spTree>
    <p:extLst>
      <p:ext uri="{BB962C8B-B14F-4D97-AF65-F5344CB8AC3E}">
        <p14:creationId xmlns:p14="http://schemas.microsoft.com/office/powerpoint/2010/main" val="4005874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6</a:t>
            </a:fld>
            <a:endParaRPr lang="en-US"/>
          </a:p>
        </p:txBody>
      </p:sp>
    </p:spTree>
    <p:extLst>
      <p:ext uri="{BB962C8B-B14F-4D97-AF65-F5344CB8AC3E}">
        <p14:creationId xmlns:p14="http://schemas.microsoft.com/office/powerpoint/2010/main" val="1066347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7</a:t>
            </a:fld>
            <a:endParaRPr lang="en-US"/>
          </a:p>
        </p:txBody>
      </p:sp>
    </p:spTree>
    <p:extLst>
      <p:ext uri="{BB962C8B-B14F-4D97-AF65-F5344CB8AC3E}">
        <p14:creationId xmlns:p14="http://schemas.microsoft.com/office/powerpoint/2010/main" val="215993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8</a:t>
            </a:fld>
            <a:endParaRPr lang="en-US"/>
          </a:p>
        </p:txBody>
      </p:sp>
    </p:spTree>
    <p:extLst>
      <p:ext uri="{BB962C8B-B14F-4D97-AF65-F5344CB8AC3E}">
        <p14:creationId xmlns:p14="http://schemas.microsoft.com/office/powerpoint/2010/main" val="25825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2AE3BC-7173-4BA5-961A-B2397FC49A58}" type="slidenum">
              <a:rPr lang="en-US" smtClean="0"/>
              <a:pPr/>
              <a:t>9</a:t>
            </a:fld>
            <a:endParaRPr lang="en-US"/>
          </a:p>
        </p:txBody>
      </p:sp>
    </p:spTree>
    <p:extLst>
      <p:ext uri="{BB962C8B-B14F-4D97-AF65-F5344CB8AC3E}">
        <p14:creationId xmlns:p14="http://schemas.microsoft.com/office/powerpoint/2010/main" val="332868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AE3BC-7173-4BA5-961A-B2397FC49A58}" type="slidenum">
              <a:rPr lang="en-US" smtClean="0"/>
              <a:pPr/>
              <a:t>10</a:t>
            </a:fld>
            <a:endParaRPr lang="en-US"/>
          </a:p>
        </p:txBody>
      </p:sp>
    </p:spTree>
    <p:extLst>
      <p:ext uri="{BB962C8B-B14F-4D97-AF65-F5344CB8AC3E}">
        <p14:creationId xmlns:p14="http://schemas.microsoft.com/office/powerpoint/2010/main" val="404970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CC8EDB-76BD-4325-A67C-F062ED3A6FF0}" type="datetimeFigureOut">
              <a:rPr lang="en-US" smtClean="0"/>
              <a:pPr/>
              <a:t>5/11/2015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5C2CFF3-B65E-46F0-9730-CC7456F03B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5C2CFF3-B65E-46F0-9730-CC7456F03B3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CC8EDB-76BD-4325-A67C-F062ED3A6FF0}" type="datetimeFigureOut">
              <a:rPr lang="en-US" smtClean="0"/>
              <a:pPr/>
              <a:t>5/11/2015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CC8EDB-76BD-4325-A67C-F062ED3A6FF0}"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5C2CFF3-B65E-46F0-9730-CC7456F03B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CC8EDB-76BD-4325-A67C-F062ED3A6FF0}" type="datetimeFigureOut">
              <a:rPr lang="en-US" smtClean="0"/>
              <a:pPr/>
              <a:t>5/11/2015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5C2CFF3-B65E-46F0-9730-CC7456F03B3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CC8EDB-76BD-4325-A67C-F062ED3A6FF0}" type="datetimeFigureOut">
              <a:rPr lang="en-US" smtClean="0"/>
              <a:pPr/>
              <a:t>5/11/2015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C2CFF3-B65E-46F0-9730-CC7456F03B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dp.l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tom.Clareson@lyrasi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lis.dos.state.fl.us/bld/Florida-Statewide-Digital-Action-Pla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
            <a:ext cx="7772400" cy="2536825"/>
          </a:xfrm>
        </p:spPr>
        <p:txBody>
          <a:bodyPr>
            <a:normAutofit/>
          </a:bodyPr>
          <a:lstStyle/>
          <a:p>
            <a:r>
              <a:rPr lang="en-US" sz="4000" b="1" dirty="0" smtClean="0"/>
              <a:t>The Florida Statewide</a:t>
            </a:r>
            <a:br>
              <a:rPr lang="en-US" sz="4000" b="1" dirty="0" smtClean="0"/>
            </a:br>
            <a:r>
              <a:rPr lang="en-US" sz="4000" b="1" dirty="0" smtClean="0"/>
              <a:t> Digital Initiative</a:t>
            </a:r>
            <a:endParaRPr lang="en-US" sz="4000" b="1" dirty="0"/>
          </a:p>
        </p:txBody>
      </p:sp>
      <p:sp>
        <p:nvSpPr>
          <p:cNvPr id="5123" name="Rectangle 3"/>
          <p:cNvSpPr>
            <a:spLocks noGrp="1" noChangeArrowheads="1"/>
          </p:cNvSpPr>
          <p:nvPr>
            <p:ph type="subTitle" idx="1"/>
          </p:nvPr>
        </p:nvSpPr>
        <p:spPr/>
        <p:txBody>
          <a:bodyPr>
            <a:normAutofit/>
          </a:bodyPr>
          <a:lstStyle/>
          <a:p>
            <a:pPr>
              <a:lnSpc>
                <a:spcPct val="80000"/>
              </a:lnSpc>
            </a:pPr>
            <a:r>
              <a:rPr lang="en-US" sz="2400" dirty="0" smtClean="0"/>
              <a:t>Tom Clareson</a:t>
            </a:r>
          </a:p>
          <a:p>
            <a:pPr>
              <a:lnSpc>
                <a:spcPct val="80000"/>
              </a:lnSpc>
            </a:pPr>
            <a:r>
              <a:rPr lang="en-US" sz="2400" dirty="0" smtClean="0"/>
              <a:t>Society of Florida Archivists Annual Meeting</a:t>
            </a:r>
          </a:p>
          <a:p>
            <a:pPr>
              <a:lnSpc>
                <a:spcPct val="80000"/>
              </a:lnSpc>
            </a:pPr>
            <a:r>
              <a:rPr lang="en-US" sz="2400" dirty="0" smtClean="0"/>
              <a:t>May 13, 2015</a:t>
            </a:r>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838200"/>
            <a:ext cx="7772400" cy="2050312"/>
          </a:xfrm>
        </p:spPr>
        <p:txBody>
          <a:bodyPr>
            <a:normAutofit fontScale="90000"/>
          </a:bodyPr>
          <a:lstStyle/>
          <a:p>
            <a:r>
              <a:rPr lang="en-US" dirty="0" smtClean="0"/>
              <a:t>Overview of Collection Discovery Value, Portals, DPLA</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70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20000"/>
          </a:bodyPr>
          <a:lstStyle/>
          <a:p>
            <a:r>
              <a:rPr lang="en-US" dirty="0" smtClean="0"/>
              <a:t>Background</a:t>
            </a:r>
          </a:p>
          <a:p>
            <a:pPr lvl="1"/>
            <a:r>
              <a:rPr lang="en-US" dirty="0" smtClean="0"/>
              <a:t>2009-present</a:t>
            </a:r>
          </a:p>
          <a:p>
            <a:pPr lvl="1"/>
            <a:r>
              <a:rPr lang="en-US" dirty="0" smtClean="0"/>
              <a:t>Wide variety of states and institutions participating</a:t>
            </a:r>
            <a:endParaRPr lang="en-US" dirty="0"/>
          </a:p>
          <a:p>
            <a:r>
              <a:rPr lang="en-US" dirty="0" smtClean="0"/>
              <a:t>Functionality</a:t>
            </a:r>
          </a:p>
          <a:p>
            <a:pPr lvl="1"/>
            <a:r>
              <a:rPr lang="en-US" dirty="0" smtClean="0"/>
              <a:t>Aggregation</a:t>
            </a:r>
          </a:p>
          <a:p>
            <a:pPr lvl="1"/>
            <a:r>
              <a:rPr lang="en-US" dirty="0" smtClean="0"/>
              <a:t>Local hosting </a:t>
            </a:r>
          </a:p>
          <a:p>
            <a:pPr lvl="1"/>
            <a:r>
              <a:rPr lang="en-US" dirty="0" smtClean="0"/>
              <a:t>Hubs </a:t>
            </a:r>
          </a:p>
          <a:p>
            <a:pPr lvl="1"/>
            <a:r>
              <a:rPr lang="en-US" dirty="0" smtClean="0"/>
              <a:t>Metadata</a:t>
            </a:r>
            <a:endParaRPr lang="en-US" dirty="0"/>
          </a:p>
          <a:p>
            <a:r>
              <a:rPr lang="en-US" dirty="0" smtClean="0"/>
              <a:t>Strategy/Vision</a:t>
            </a:r>
          </a:p>
          <a:p>
            <a:pPr lvl="1"/>
            <a:r>
              <a:rPr lang="en-US" dirty="0" smtClean="0"/>
              <a:t>Portal</a:t>
            </a:r>
          </a:p>
          <a:p>
            <a:pPr lvl="1"/>
            <a:r>
              <a:rPr lang="en-US" dirty="0" smtClean="0"/>
              <a:t>Platform</a:t>
            </a:r>
          </a:p>
          <a:p>
            <a:pPr lvl="1"/>
            <a:r>
              <a:rPr lang="en-US" dirty="0" smtClean="0"/>
              <a:t>Public option</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14800" y="1481328"/>
            <a:ext cx="5029200" cy="3928871"/>
          </a:xfrm>
        </p:spPr>
      </p:pic>
      <p:sp>
        <p:nvSpPr>
          <p:cNvPr id="3" name="Title 2"/>
          <p:cNvSpPr>
            <a:spLocks noGrp="1"/>
          </p:cNvSpPr>
          <p:nvPr>
            <p:ph type="title"/>
          </p:nvPr>
        </p:nvSpPr>
        <p:spPr/>
        <p:txBody>
          <a:bodyPr>
            <a:normAutofit fontScale="90000"/>
          </a:bodyPr>
          <a:lstStyle/>
          <a:p>
            <a:r>
              <a:rPr lang="en-US" dirty="0" smtClean="0"/>
              <a:t>Digital Public Library of America </a:t>
            </a:r>
            <a:r>
              <a:rPr lang="en-US" dirty="0">
                <a:hlinkClick r:id="rId4"/>
              </a:rPr>
              <a:t>http://dp.la/</a:t>
            </a:r>
            <a:endParaRPr lang="en-US" dirty="0"/>
          </a:p>
        </p:txBody>
      </p:sp>
    </p:spTree>
    <p:extLst>
      <p:ext uri="{BB962C8B-B14F-4D97-AF65-F5344CB8AC3E}">
        <p14:creationId xmlns:p14="http://schemas.microsoft.com/office/powerpoint/2010/main" val="341707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r>
              <a:rPr lang="en-US" dirty="0" smtClean="0"/>
              <a:t>Move from “many separate collection access points” to an easy way to consolidate searches statewide and nationally.</a:t>
            </a:r>
          </a:p>
          <a:p>
            <a:r>
              <a:rPr lang="en-US" dirty="0" smtClean="0"/>
              <a:t>Expanded visibility of our collections—statewide &amp; national</a:t>
            </a:r>
          </a:p>
          <a:p>
            <a:r>
              <a:rPr lang="en-US" dirty="0" smtClean="0"/>
              <a:t>One stop shopping--Supports research &amp; education</a:t>
            </a:r>
          </a:p>
          <a:p>
            <a:r>
              <a:rPr lang="en-US" dirty="0" smtClean="0"/>
              <a:t>Collaboration—funds working with other libraries, historical societies, archives, museums </a:t>
            </a:r>
            <a:endParaRPr lang="en-US" dirty="0"/>
          </a:p>
          <a:p>
            <a:r>
              <a:rPr lang="en-US" dirty="0" smtClean="0"/>
              <a:t>Community engagement—demonstrates how to engage those interested in history</a:t>
            </a:r>
          </a:p>
          <a:p>
            <a:r>
              <a:rPr lang="en-US" dirty="0" smtClean="0"/>
              <a:t>Cultural heritage—heritage tourism</a:t>
            </a:r>
          </a:p>
          <a:p>
            <a:r>
              <a:rPr lang="en-US" dirty="0" smtClean="0"/>
              <a:t>“It’s the gateway to DPLA”</a:t>
            </a:r>
          </a:p>
          <a:p>
            <a:endParaRPr lang="en-US" dirty="0" smtClean="0"/>
          </a:p>
          <a:p>
            <a:endParaRPr lang="en-US" dirty="0" smtClean="0"/>
          </a:p>
          <a:p>
            <a:endParaRPr lang="en-US" dirty="0" smtClean="0"/>
          </a:p>
          <a:p>
            <a:endParaRPr lang="en-US" dirty="0"/>
          </a:p>
        </p:txBody>
      </p:sp>
      <p:sp>
        <p:nvSpPr>
          <p:cNvPr id="4" name="Title 3"/>
          <p:cNvSpPr>
            <a:spLocks noGrp="1"/>
          </p:cNvSpPr>
          <p:nvPr>
            <p:ph type="title"/>
          </p:nvPr>
        </p:nvSpPr>
        <p:spPr/>
        <p:txBody>
          <a:bodyPr>
            <a:normAutofit fontScale="90000"/>
          </a:bodyPr>
          <a:lstStyle/>
          <a:p>
            <a:r>
              <a:rPr lang="en-US" dirty="0" smtClean="0"/>
              <a:t>Why should we care; or benefits of statewide digital portal</a:t>
            </a:r>
            <a:endParaRPr lang="en-US" dirty="0"/>
          </a:p>
        </p:txBody>
      </p:sp>
    </p:spTree>
    <p:extLst>
      <p:ext uri="{BB962C8B-B14F-4D97-AF65-F5344CB8AC3E}">
        <p14:creationId xmlns:p14="http://schemas.microsoft.com/office/powerpoint/2010/main" val="399056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At your Archives?</a:t>
            </a:r>
          </a:p>
          <a:p>
            <a:r>
              <a:rPr lang="en-US" dirty="0" smtClean="0"/>
              <a:t>In your community?</a:t>
            </a:r>
          </a:p>
          <a:p>
            <a:r>
              <a:rPr lang="en-US" dirty="0" smtClean="0"/>
              <a:t>Statewide?</a:t>
            </a:r>
          </a:p>
          <a:p>
            <a:r>
              <a:rPr lang="en-US" dirty="0" smtClean="0"/>
              <a:t>Other ideas?</a:t>
            </a:r>
          </a:p>
          <a:p>
            <a:endParaRPr lang="en-US" dirty="0"/>
          </a:p>
        </p:txBody>
      </p:sp>
      <p:sp>
        <p:nvSpPr>
          <p:cNvPr id="3" name="Title 2"/>
          <p:cNvSpPr>
            <a:spLocks noGrp="1"/>
          </p:cNvSpPr>
          <p:nvPr>
            <p:ph type="title"/>
          </p:nvPr>
        </p:nvSpPr>
        <p:spPr/>
        <p:txBody>
          <a:bodyPr>
            <a:normAutofit fontScale="90000"/>
          </a:bodyPr>
          <a:lstStyle/>
          <a:p>
            <a:r>
              <a:rPr lang="en-US" dirty="0" smtClean="0"/>
              <a:t>What is needed to implement such a program?</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Tree>
    <p:extLst>
      <p:ext uri="{BB962C8B-B14F-4D97-AF65-F5344CB8AC3E}">
        <p14:creationId xmlns:p14="http://schemas.microsoft.com/office/powerpoint/2010/main" val="15072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Groups and</a:t>
            </a:r>
            <a:br>
              <a:rPr lang="en-US" dirty="0" smtClean="0"/>
            </a:br>
            <a:r>
              <a:rPr lang="en-US" dirty="0" smtClean="0"/>
              <a:t>Needs Assessment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381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Florida Statewide Digital Initiative expands access to digital content held by Florida’s archives, libraries, museums, and other cultural heritage organizations.”</a:t>
            </a:r>
          </a:p>
        </p:txBody>
      </p:sp>
      <p:sp>
        <p:nvSpPr>
          <p:cNvPr id="3" name="Title 2"/>
          <p:cNvSpPr>
            <a:spLocks noGrp="1"/>
          </p:cNvSpPr>
          <p:nvPr>
            <p:ph type="title"/>
          </p:nvPr>
        </p:nvSpPr>
        <p:spPr/>
        <p:txBody>
          <a:bodyPr>
            <a:normAutofit fontScale="90000"/>
          </a:bodyPr>
          <a:lstStyle/>
          <a:p>
            <a:r>
              <a:rPr lang="en-US" dirty="0" smtClean="0"/>
              <a:t>Florida Statewide Digital Initiative Mission</a:t>
            </a:r>
            <a:endParaRPr lang="en-US" dirty="0"/>
          </a:p>
        </p:txBody>
      </p:sp>
    </p:spTree>
    <p:extLst>
      <p:ext uri="{BB962C8B-B14F-4D97-AF65-F5344CB8AC3E}">
        <p14:creationId xmlns:p14="http://schemas.microsoft.com/office/powerpoint/2010/main" val="233626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pPr lvl="0"/>
            <a:r>
              <a:rPr lang="en-US" dirty="0" smtClean="0"/>
              <a:t>Convince directors this is a priority</a:t>
            </a:r>
          </a:p>
          <a:p>
            <a:pPr lvl="0"/>
            <a:r>
              <a:rPr lang="en-US" dirty="0" smtClean="0"/>
              <a:t>Nuts </a:t>
            </a:r>
            <a:r>
              <a:rPr lang="en-US" dirty="0"/>
              <a:t>and </a:t>
            </a:r>
            <a:r>
              <a:rPr lang="en-US" dirty="0" smtClean="0"/>
              <a:t>bolts</a:t>
            </a:r>
            <a:endParaRPr lang="en-US" dirty="0"/>
          </a:p>
          <a:p>
            <a:pPr lvl="0"/>
            <a:r>
              <a:rPr lang="en-US" dirty="0"/>
              <a:t>I</a:t>
            </a:r>
            <a:r>
              <a:rPr lang="en-US" dirty="0" smtClean="0"/>
              <a:t>ntegrate existing collections</a:t>
            </a:r>
          </a:p>
          <a:p>
            <a:pPr lvl="0"/>
            <a:r>
              <a:rPr lang="en-US" dirty="0" smtClean="0"/>
              <a:t>Metadata </a:t>
            </a:r>
            <a:r>
              <a:rPr lang="en-US" dirty="0"/>
              <a:t>best </a:t>
            </a:r>
            <a:r>
              <a:rPr lang="en-US" dirty="0" smtClean="0"/>
              <a:t>practices </a:t>
            </a:r>
          </a:p>
          <a:p>
            <a:pPr lvl="0"/>
            <a:r>
              <a:rPr lang="en-US" dirty="0" smtClean="0"/>
              <a:t>Training</a:t>
            </a:r>
            <a:endParaRPr lang="en-US" dirty="0"/>
          </a:p>
        </p:txBody>
      </p:sp>
      <p:sp>
        <p:nvSpPr>
          <p:cNvPr id="4" name="Content Placeholder 3"/>
          <p:cNvSpPr>
            <a:spLocks noGrp="1"/>
          </p:cNvSpPr>
          <p:nvPr>
            <p:ph sz="half" idx="2"/>
          </p:nvPr>
        </p:nvSpPr>
        <p:spPr/>
        <p:txBody>
          <a:bodyPr>
            <a:normAutofit lnSpcReduction="10000"/>
          </a:bodyPr>
          <a:lstStyle/>
          <a:p>
            <a:pPr lvl="0"/>
            <a:r>
              <a:rPr lang="en-US" dirty="0"/>
              <a:t>Use </a:t>
            </a:r>
            <a:r>
              <a:rPr lang="en-US" dirty="0" smtClean="0"/>
              <a:t>current ‘getting started’ info</a:t>
            </a:r>
          </a:p>
          <a:p>
            <a:pPr lvl="0"/>
            <a:r>
              <a:rPr lang="en-US" dirty="0" smtClean="0"/>
              <a:t>Funding—state, local, and national</a:t>
            </a:r>
          </a:p>
          <a:p>
            <a:pPr lvl="0"/>
            <a:r>
              <a:rPr lang="en-US" dirty="0" smtClean="0"/>
              <a:t>Collections held by Florida institutions </a:t>
            </a:r>
          </a:p>
          <a:p>
            <a:pPr lvl="0"/>
            <a:r>
              <a:rPr lang="en-US" dirty="0" smtClean="0"/>
              <a:t>Digitization </a:t>
            </a:r>
            <a:r>
              <a:rPr lang="en-US" dirty="0"/>
              <a:t>of local </a:t>
            </a:r>
            <a:r>
              <a:rPr lang="en-US" dirty="0" smtClean="0"/>
              <a:t>Newspapers</a:t>
            </a:r>
            <a:endParaRPr lang="en-US" dirty="0"/>
          </a:p>
          <a:p>
            <a:pPr lvl="0"/>
            <a:r>
              <a:rPr lang="en-US" dirty="0"/>
              <a:t>Rights </a:t>
            </a:r>
            <a:r>
              <a:rPr lang="en-US" dirty="0" smtClean="0"/>
              <a:t>issues training</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What institutions will need to implement this program</a:t>
            </a:r>
            <a:endParaRPr lang="en-US" dirty="0"/>
          </a:p>
        </p:txBody>
      </p:sp>
    </p:spTree>
    <p:extLst>
      <p:ext uri="{BB962C8B-B14F-4D97-AF65-F5344CB8AC3E}">
        <p14:creationId xmlns:p14="http://schemas.microsoft.com/office/powerpoint/2010/main" val="384571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r>
              <a:rPr lang="en-US" dirty="0" smtClean="0"/>
              <a:t>Who’s in charge?</a:t>
            </a:r>
          </a:p>
          <a:p>
            <a:pPr lvl="0"/>
            <a:r>
              <a:rPr lang="en-US" dirty="0" smtClean="0"/>
              <a:t>Ownership/Branding</a:t>
            </a:r>
          </a:p>
          <a:p>
            <a:pPr lvl="0"/>
            <a:r>
              <a:rPr lang="en-US" dirty="0" smtClean="0"/>
              <a:t>Learning and working within standards</a:t>
            </a:r>
            <a:endParaRPr lang="en-US" dirty="0"/>
          </a:p>
          <a:p>
            <a:pPr lvl="0"/>
            <a:r>
              <a:rPr lang="en-US" dirty="0" smtClean="0"/>
              <a:t>Need for Training</a:t>
            </a:r>
            <a:endParaRPr lang="en-US" dirty="0"/>
          </a:p>
          <a:p>
            <a:pPr lvl="0"/>
            <a:r>
              <a:rPr lang="en-US" dirty="0" smtClean="0"/>
              <a:t>Need for Funding</a:t>
            </a:r>
          </a:p>
          <a:p>
            <a:pPr lvl="0"/>
            <a:r>
              <a:rPr lang="en-US" dirty="0" smtClean="0"/>
              <a:t>Need for Staffing</a:t>
            </a:r>
            <a:endParaRPr lang="en-US" dirty="0"/>
          </a:p>
          <a:p>
            <a:pPr lvl="0"/>
            <a:r>
              <a:rPr lang="en-US" dirty="0" smtClean="0"/>
              <a:t>“Retrospective conversion” of already-digitized materials needed?</a:t>
            </a:r>
          </a:p>
          <a:p>
            <a:pPr lvl="0"/>
            <a:r>
              <a:rPr lang="en-US" dirty="0" smtClean="0"/>
              <a:t>Copyright issues present large challenges</a:t>
            </a:r>
          </a:p>
          <a:p>
            <a:pPr lvl="0"/>
            <a:r>
              <a:rPr lang="en-US" dirty="0" smtClean="0"/>
              <a:t>Commitment from the state for program sustainability</a:t>
            </a:r>
          </a:p>
          <a:p>
            <a:pPr lvl="0"/>
            <a:r>
              <a:rPr lang="en-US" sz="3000" b="1" i="1" dirty="0" smtClean="0"/>
              <a:t>Let’s get going!</a:t>
            </a:r>
            <a:endParaRPr lang="en-US" sz="3000" b="1" i="1" dirty="0"/>
          </a:p>
          <a:p>
            <a:endParaRPr lang="en-US" dirty="0"/>
          </a:p>
        </p:txBody>
      </p:sp>
      <p:sp>
        <p:nvSpPr>
          <p:cNvPr id="3" name="Title 2"/>
          <p:cNvSpPr>
            <a:spLocks noGrp="1"/>
          </p:cNvSpPr>
          <p:nvPr>
            <p:ph type="title"/>
          </p:nvPr>
        </p:nvSpPr>
        <p:spPr/>
        <p:txBody>
          <a:bodyPr/>
          <a:lstStyle/>
          <a:p>
            <a:r>
              <a:rPr lang="en-US" dirty="0" smtClean="0"/>
              <a:t>Challenges of this program</a:t>
            </a:r>
            <a:endParaRPr lang="en-US" dirty="0"/>
          </a:p>
        </p:txBody>
      </p:sp>
    </p:spTree>
    <p:extLst>
      <p:ext uri="{BB962C8B-B14F-4D97-AF65-F5344CB8AC3E}">
        <p14:creationId xmlns:p14="http://schemas.microsoft.com/office/powerpoint/2010/main" val="289628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Statewide </a:t>
            </a:r>
            <a:br>
              <a:rPr lang="en-US" dirty="0" smtClean="0"/>
            </a:br>
            <a:r>
              <a:rPr lang="en-US" dirty="0" smtClean="0"/>
              <a:t>Digital Action Plan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014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Celebrates the cultural and geographic diversity of Florida</a:t>
            </a:r>
          </a:p>
          <a:p>
            <a:r>
              <a:rPr lang="en-US" dirty="0" smtClean="0"/>
              <a:t>Believes that history and culture enriches the lives of all</a:t>
            </a:r>
          </a:p>
          <a:p>
            <a:r>
              <a:rPr lang="en-US" dirty="0" smtClean="0"/>
              <a:t>Values all cultural heritage collections</a:t>
            </a:r>
          </a:p>
          <a:p>
            <a:r>
              <a:rPr lang="en-US" dirty="0" smtClean="0"/>
              <a:t>Respects the expertise and judgment of cultural heritage professionals</a:t>
            </a:r>
          </a:p>
          <a:p>
            <a:r>
              <a:rPr lang="en-US" dirty="0" smtClean="0"/>
              <a:t>Recognizes that collaboration is a means of increasing the effectiveness and reach of cultural heritage institutions</a:t>
            </a:r>
          </a:p>
          <a:p>
            <a:r>
              <a:rPr lang="en-US" dirty="0" smtClean="0"/>
              <a:t>A sustainable initiative that provides an on-ramp to the national digital program (DPLA)</a:t>
            </a:r>
            <a:endParaRPr lang="en-US" dirty="0"/>
          </a:p>
        </p:txBody>
      </p:sp>
      <p:sp>
        <p:nvSpPr>
          <p:cNvPr id="3" name="Title 2"/>
          <p:cNvSpPr>
            <a:spLocks noGrp="1"/>
          </p:cNvSpPr>
          <p:nvPr>
            <p:ph type="title"/>
          </p:nvPr>
        </p:nvSpPr>
        <p:spPr/>
        <p:txBody>
          <a:bodyPr>
            <a:normAutofit/>
          </a:bodyPr>
          <a:lstStyle/>
          <a:p>
            <a:r>
              <a:rPr lang="en-US" dirty="0" smtClean="0"/>
              <a:t>Values the Initiative Supports</a:t>
            </a:r>
            <a:endParaRPr lang="en-US" dirty="0"/>
          </a:p>
        </p:txBody>
      </p:sp>
    </p:spTree>
    <p:extLst>
      <p:ext uri="{BB962C8B-B14F-4D97-AF65-F5344CB8AC3E}">
        <p14:creationId xmlns:p14="http://schemas.microsoft.com/office/powerpoint/2010/main" val="73484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Planning Background and Survey</a:t>
            </a:r>
            <a:endParaRPr lang="en-US" dirty="0"/>
          </a:p>
        </p:txBody>
      </p:sp>
      <p:sp>
        <p:nvSpPr>
          <p:cNvPr id="3" name="Text Placeholder 2"/>
          <p:cNvSpPr>
            <a:spLocks noGrp="1"/>
          </p:cNvSpPr>
          <p:nvPr>
            <p:ph type="body" idx="1"/>
          </p:nvPr>
        </p:nvSpPr>
        <p:spPr>
          <a:xfrm>
            <a:off x="3922713" y="4267200"/>
            <a:ext cx="4572000" cy="1981200"/>
          </a:xfrm>
        </p:spPr>
        <p:txBody>
          <a:bodyPr>
            <a:normAutofit fontScale="92500" lnSpcReduction="20000"/>
          </a:bodyPr>
          <a:lstStyle/>
          <a:p>
            <a:r>
              <a:rPr lang="en-US" dirty="0" smtClean="0"/>
              <a:t>This project is funded under the provisions of the Library Services and Technology Act, from the Institute of Museum and Library Services, administered by the Department of State’s Division of Library and Information Services.</a:t>
            </a:r>
            <a:endParaRPr lang="en-US" dirty="0"/>
          </a:p>
        </p:txBody>
      </p:sp>
    </p:spTree>
    <p:extLst>
      <p:ext uri="{BB962C8B-B14F-4D97-AF65-F5344CB8AC3E}">
        <p14:creationId xmlns:p14="http://schemas.microsoft.com/office/powerpoint/2010/main" val="1955878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smtClean="0"/>
              <a:t>General users/visitors</a:t>
            </a:r>
          </a:p>
          <a:p>
            <a:r>
              <a:rPr lang="en-US" dirty="0" smtClean="0"/>
              <a:t>Learners/K-16 students</a:t>
            </a:r>
          </a:p>
          <a:p>
            <a:r>
              <a:rPr lang="en-US" dirty="0" smtClean="0"/>
              <a:t>Scholars/researchers</a:t>
            </a:r>
          </a:p>
          <a:p>
            <a:r>
              <a:rPr lang="en-US" dirty="0" smtClean="0"/>
              <a:t>Businesses</a:t>
            </a:r>
          </a:p>
          <a:p>
            <a:r>
              <a:rPr lang="en-US" dirty="0" smtClean="0"/>
              <a:t>Funders/Donors</a:t>
            </a:r>
          </a:p>
          <a:p>
            <a:r>
              <a:rPr lang="en-US" dirty="0" smtClean="0"/>
              <a:t>Cultural heritage organization staff, including boards and volunteers</a:t>
            </a:r>
            <a:endParaRPr lang="en-US" dirty="0"/>
          </a:p>
        </p:txBody>
      </p:sp>
      <p:sp>
        <p:nvSpPr>
          <p:cNvPr id="3" name="Title 2"/>
          <p:cNvSpPr>
            <a:spLocks noGrp="1"/>
          </p:cNvSpPr>
          <p:nvPr>
            <p:ph type="title"/>
          </p:nvPr>
        </p:nvSpPr>
        <p:spPr/>
        <p:txBody>
          <a:bodyPr/>
          <a:lstStyle/>
          <a:p>
            <a:r>
              <a:rPr lang="en-US" dirty="0" smtClean="0"/>
              <a:t>Digital Collection Audiences</a:t>
            </a:r>
            <a:endParaRPr lang="en-US" dirty="0"/>
          </a:p>
        </p:txBody>
      </p:sp>
    </p:spTree>
    <p:extLst>
      <p:ext uri="{BB962C8B-B14F-4D97-AF65-F5344CB8AC3E}">
        <p14:creationId xmlns:p14="http://schemas.microsoft.com/office/powerpoint/2010/main" val="3352493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Goal 1:  Develop and Enhance the capabilities of the archives, library, and museum community to create, promote, and preserve digital collections for use and reuse</a:t>
            </a:r>
          </a:p>
          <a:p>
            <a:pPr lvl="1"/>
            <a:r>
              <a:rPr lang="en-US" dirty="0" smtClean="0"/>
              <a:t>Objective A: Planning activities </a:t>
            </a:r>
          </a:p>
          <a:p>
            <a:pPr lvl="1"/>
            <a:r>
              <a:rPr lang="en-US" dirty="0" smtClean="0"/>
              <a:t>Objective B: Promotion and marketing program</a:t>
            </a:r>
          </a:p>
          <a:p>
            <a:pPr lvl="1"/>
            <a:r>
              <a:rPr lang="en-US" dirty="0" smtClean="0"/>
              <a:t>Objective C: Training and support program</a:t>
            </a:r>
          </a:p>
          <a:p>
            <a:pPr lvl="1"/>
            <a:r>
              <a:rPr lang="en-US" dirty="0"/>
              <a:t>Objective D: </a:t>
            </a:r>
            <a:r>
              <a:rPr lang="en-US" dirty="0" smtClean="0"/>
              <a:t>Networking environment</a:t>
            </a:r>
            <a:endParaRPr lang="en-US" dirty="0"/>
          </a:p>
          <a:p>
            <a:pPr lvl="1"/>
            <a:r>
              <a:rPr lang="en-US" dirty="0"/>
              <a:t>Objective E: </a:t>
            </a:r>
            <a:r>
              <a:rPr lang="en-US" dirty="0" smtClean="0"/>
              <a:t>Technology environment</a:t>
            </a:r>
            <a:endParaRPr lang="en-US" dirty="0"/>
          </a:p>
        </p:txBody>
      </p:sp>
      <p:sp>
        <p:nvSpPr>
          <p:cNvPr id="3" name="Title 2"/>
          <p:cNvSpPr>
            <a:spLocks noGrp="1"/>
          </p:cNvSpPr>
          <p:nvPr>
            <p:ph type="title"/>
          </p:nvPr>
        </p:nvSpPr>
        <p:spPr/>
        <p:txBody>
          <a:bodyPr>
            <a:normAutofit fontScale="90000"/>
          </a:bodyPr>
          <a:lstStyle/>
          <a:p>
            <a:r>
              <a:rPr lang="en-US" dirty="0" smtClean="0"/>
              <a:t>Florida Statewide Digital Initiative:  Digital Action Plan 2015-2018</a:t>
            </a:r>
            <a:endParaRPr lang="en-US" dirty="0"/>
          </a:p>
        </p:txBody>
      </p:sp>
    </p:spTree>
    <p:extLst>
      <p:ext uri="{BB962C8B-B14F-4D97-AF65-F5344CB8AC3E}">
        <p14:creationId xmlns:p14="http://schemas.microsoft.com/office/powerpoint/2010/main" val="428171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Goal 2:  Strategically meet the needs of targeted audiences who can benefit from access to Florida’s digital collections</a:t>
            </a:r>
          </a:p>
          <a:p>
            <a:pPr lvl="1"/>
            <a:r>
              <a:rPr lang="en-US" dirty="0" smtClean="0"/>
              <a:t>Objective A:  Understand the information, education, and research needs of Floridians</a:t>
            </a:r>
          </a:p>
          <a:p>
            <a:pPr lvl="1"/>
            <a:r>
              <a:rPr lang="en-US" dirty="0" smtClean="0"/>
              <a:t>Objective B:  </a:t>
            </a:r>
            <a:r>
              <a:rPr lang="en-US" dirty="0"/>
              <a:t>T</a:t>
            </a:r>
            <a:r>
              <a:rPr lang="en-US" dirty="0" smtClean="0"/>
              <a:t>actical strategies for outreach</a:t>
            </a:r>
          </a:p>
          <a:p>
            <a:pPr lvl="1"/>
            <a:r>
              <a:rPr lang="en-US" dirty="0" smtClean="0"/>
              <a:t>Objective C:  </a:t>
            </a:r>
            <a:r>
              <a:rPr lang="en-US" dirty="0"/>
              <a:t>P</a:t>
            </a:r>
            <a:r>
              <a:rPr lang="en-US" dirty="0" smtClean="0"/>
              <a:t>roducts and services</a:t>
            </a:r>
            <a:endParaRPr lang="en-US" dirty="0"/>
          </a:p>
        </p:txBody>
      </p:sp>
      <p:sp>
        <p:nvSpPr>
          <p:cNvPr id="3" name="Title 2"/>
          <p:cNvSpPr>
            <a:spLocks noGrp="1"/>
          </p:cNvSpPr>
          <p:nvPr>
            <p:ph type="title"/>
          </p:nvPr>
        </p:nvSpPr>
        <p:spPr/>
        <p:txBody>
          <a:bodyPr>
            <a:normAutofit fontScale="90000"/>
          </a:bodyPr>
          <a:lstStyle/>
          <a:p>
            <a:r>
              <a:rPr lang="en-US" dirty="0" smtClean="0"/>
              <a:t>Florida Statewide Digital Initiative:  Digital Action Plan 2015-2018</a:t>
            </a:r>
            <a:endParaRPr lang="en-US" dirty="0"/>
          </a:p>
        </p:txBody>
      </p:sp>
    </p:spTree>
    <p:extLst>
      <p:ext uri="{BB962C8B-B14F-4D97-AF65-F5344CB8AC3E}">
        <p14:creationId xmlns:p14="http://schemas.microsoft.com/office/powerpoint/2010/main" val="392584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Goal 3:  Provide access to digital content held by Florida’s archives, libraries, museums, and other cultural heritage organizations </a:t>
            </a:r>
          </a:p>
          <a:p>
            <a:pPr lvl="1"/>
            <a:r>
              <a:rPr lang="en-US" dirty="0" smtClean="0"/>
              <a:t>Objective A:  Portal &amp; “On-ramp”</a:t>
            </a:r>
          </a:p>
          <a:p>
            <a:pPr lvl="1"/>
            <a:r>
              <a:rPr lang="en-US" dirty="0" smtClean="0"/>
              <a:t>Objective B:  </a:t>
            </a:r>
            <a:r>
              <a:rPr lang="en-US" dirty="0"/>
              <a:t>M</a:t>
            </a:r>
            <a:r>
              <a:rPr lang="en-US" dirty="0" smtClean="0"/>
              <a:t>etadata harvesting</a:t>
            </a:r>
          </a:p>
          <a:p>
            <a:pPr lvl="1"/>
            <a:r>
              <a:rPr lang="en-US" dirty="0" smtClean="0"/>
              <a:t>Objective C:  Accessible portal</a:t>
            </a:r>
            <a:endParaRPr lang="en-US" dirty="0"/>
          </a:p>
        </p:txBody>
      </p:sp>
      <p:sp>
        <p:nvSpPr>
          <p:cNvPr id="3" name="Title 2"/>
          <p:cNvSpPr>
            <a:spLocks noGrp="1"/>
          </p:cNvSpPr>
          <p:nvPr>
            <p:ph type="title"/>
          </p:nvPr>
        </p:nvSpPr>
        <p:spPr/>
        <p:txBody>
          <a:bodyPr>
            <a:normAutofit fontScale="90000"/>
          </a:bodyPr>
          <a:lstStyle/>
          <a:p>
            <a:r>
              <a:rPr lang="en-US" dirty="0" smtClean="0"/>
              <a:t>Florida Statewide Digital Initiative:  Digital Action Plan 2015-2018</a:t>
            </a:r>
            <a:endParaRPr lang="en-US" dirty="0"/>
          </a:p>
        </p:txBody>
      </p:sp>
    </p:spTree>
    <p:extLst>
      <p:ext uri="{BB962C8B-B14F-4D97-AF65-F5344CB8AC3E}">
        <p14:creationId xmlns:p14="http://schemas.microsoft.com/office/powerpoint/2010/main" val="4009293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Goal 4:  Support growth and sustainability of the Florida Statewide Digital Initiative </a:t>
            </a:r>
          </a:p>
          <a:p>
            <a:pPr lvl="1"/>
            <a:r>
              <a:rPr lang="en-US" dirty="0" smtClean="0"/>
              <a:t>Objective A: </a:t>
            </a:r>
            <a:r>
              <a:rPr lang="en-US" dirty="0"/>
              <a:t>G</a:t>
            </a:r>
            <a:r>
              <a:rPr lang="en-US" dirty="0" smtClean="0"/>
              <a:t>overnance structure</a:t>
            </a:r>
          </a:p>
          <a:p>
            <a:pPr lvl="1"/>
            <a:r>
              <a:rPr lang="en-US" dirty="0" smtClean="0"/>
              <a:t>Objective B:  Project management structure</a:t>
            </a:r>
          </a:p>
          <a:p>
            <a:pPr lvl="1"/>
            <a:r>
              <a:rPr lang="en-US" dirty="0" smtClean="0"/>
              <a:t>Objective C: Collaboration and expertise-sharing</a:t>
            </a:r>
          </a:p>
          <a:p>
            <a:pPr lvl="1"/>
            <a:r>
              <a:rPr lang="en-US" dirty="0" smtClean="0"/>
              <a:t>Objective D: Funding/sustainability program</a:t>
            </a:r>
          </a:p>
          <a:p>
            <a:pPr lvl="1"/>
            <a:r>
              <a:rPr lang="en-US" dirty="0" smtClean="0"/>
              <a:t>Objective E:  Implement </a:t>
            </a:r>
            <a:r>
              <a:rPr lang="en-US" dirty="0"/>
              <a:t>m</a:t>
            </a:r>
            <a:r>
              <a:rPr lang="en-US" dirty="0" smtClean="0"/>
              <a:t>arketing plan </a:t>
            </a:r>
            <a:endParaRPr lang="en-US" dirty="0"/>
          </a:p>
        </p:txBody>
      </p:sp>
      <p:sp>
        <p:nvSpPr>
          <p:cNvPr id="3" name="Title 2"/>
          <p:cNvSpPr>
            <a:spLocks noGrp="1"/>
          </p:cNvSpPr>
          <p:nvPr>
            <p:ph type="title"/>
          </p:nvPr>
        </p:nvSpPr>
        <p:spPr/>
        <p:txBody>
          <a:bodyPr>
            <a:normAutofit fontScale="90000"/>
          </a:bodyPr>
          <a:lstStyle/>
          <a:p>
            <a:r>
              <a:rPr lang="en-US" dirty="0" smtClean="0"/>
              <a:t>Florida Statewide Digital Initiative:  Digital Action Plan 2015-2018</a:t>
            </a:r>
            <a:endParaRPr lang="en-US" dirty="0"/>
          </a:p>
        </p:txBody>
      </p:sp>
    </p:spTree>
    <p:extLst>
      <p:ext uri="{BB962C8B-B14F-4D97-AF65-F5344CB8AC3E}">
        <p14:creationId xmlns:p14="http://schemas.microsoft.com/office/powerpoint/2010/main" val="1220977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Please contact for further information:</a:t>
            </a:r>
          </a:p>
          <a:p>
            <a:pPr lvl="1"/>
            <a:r>
              <a:rPr lang="en-US" dirty="0" smtClean="0"/>
              <a:t>Tom Clareson, </a:t>
            </a:r>
            <a:r>
              <a:rPr lang="en-US" dirty="0" smtClean="0">
                <a:hlinkClick r:id="rId2"/>
              </a:rPr>
              <a:t>tom.clareson@lyrasis.org</a:t>
            </a:r>
            <a:endParaRPr lang="en-US" dirty="0" smtClean="0"/>
          </a:p>
          <a:p>
            <a:pPr lvl="1"/>
            <a:endParaRPr lang="en-US" dirty="0"/>
          </a:p>
        </p:txBody>
      </p:sp>
      <p:sp>
        <p:nvSpPr>
          <p:cNvPr id="3" name="Title 2"/>
          <p:cNvSpPr>
            <a:spLocks noGrp="1"/>
          </p:cNvSpPr>
          <p:nvPr>
            <p:ph type="title"/>
          </p:nvPr>
        </p:nvSpPr>
        <p:spPr/>
        <p:txBody>
          <a:bodyPr/>
          <a:lstStyle/>
          <a:p>
            <a:r>
              <a:rPr lang="en-US" dirty="0" smtClean="0"/>
              <a:t>Questions and Comments?</a:t>
            </a:r>
            <a:endParaRPr lang="en-US" dirty="0"/>
          </a:p>
        </p:txBody>
      </p:sp>
    </p:spTree>
    <p:extLst>
      <p:ext uri="{BB962C8B-B14F-4D97-AF65-F5344CB8AC3E}">
        <p14:creationId xmlns:p14="http://schemas.microsoft.com/office/powerpoint/2010/main" val="24276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r>
              <a:rPr lang="en-US" dirty="0" smtClean="0"/>
              <a:t>Many institutional digitization projects exist; multi-institution collaborative projects are happening on a local/statewide basis.</a:t>
            </a:r>
          </a:p>
          <a:p>
            <a:endParaRPr lang="en-US" dirty="0" smtClean="0"/>
          </a:p>
          <a:p>
            <a:r>
              <a:rPr lang="en-US" dirty="0" smtClean="0"/>
              <a:t>Florida Division of Library &amp; Information Services developing the Florida Statewide Digital Action Plan project.</a:t>
            </a:r>
          </a:p>
          <a:p>
            <a:pPr marL="109728" indent="0">
              <a:buNone/>
            </a:pPr>
            <a:endParaRPr lang="en-US" dirty="0" smtClean="0"/>
          </a:p>
          <a:p>
            <a:r>
              <a:rPr lang="en-US" dirty="0"/>
              <a:t>I</a:t>
            </a:r>
            <a:r>
              <a:rPr lang="en-US" dirty="0" smtClean="0"/>
              <a:t>nput from leading Florida institutions and associations.</a:t>
            </a:r>
            <a:endParaRPr lang="en-US" dirty="0"/>
          </a:p>
        </p:txBody>
      </p:sp>
      <p:sp>
        <p:nvSpPr>
          <p:cNvPr id="6146" name="Rectangle 2"/>
          <p:cNvSpPr>
            <a:spLocks noGrp="1" noChangeArrowheads="1"/>
          </p:cNvSpPr>
          <p:nvPr>
            <p:ph type="title"/>
          </p:nvPr>
        </p:nvSpPr>
        <p:spPr/>
        <p:txBody>
          <a:bodyPr/>
          <a:lstStyle/>
          <a:p>
            <a:r>
              <a:rPr lang="en-US" b="1" dirty="0" smtClean="0"/>
              <a:t>Florida’s Digital Environment</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6741" y="1481138"/>
            <a:ext cx="7930517" cy="4525962"/>
          </a:xfrm>
        </p:spPr>
      </p:pic>
      <p:sp>
        <p:nvSpPr>
          <p:cNvPr id="3" name="Title 2"/>
          <p:cNvSpPr>
            <a:spLocks noGrp="1"/>
          </p:cNvSpPr>
          <p:nvPr>
            <p:ph type="title"/>
          </p:nvPr>
        </p:nvSpPr>
        <p:spPr/>
        <p:txBody>
          <a:bodyPr>
            <a:normAutofit fontScale="90000"/>
          </a:bodyPr>
          <a:lstStyle/>
          <a:p>
            <a:r>
              <a:rPr lang="en-US" dirty="0" smtClean="0"/>
              <a:t>Portal to Florida’s digital collections</a:t>
            </a:r>
            <a:endParaRPr lang="en-US" dirty="0"/>
          </a:p>
        </p:txBody>
      </p:sp>
    </p:spTree>
    <p:extLst>
      <p:ext uri="{BB962C8B-B14F-4D97-AF65-F5344CB8AC3E}">
        <p14:creationId xmlns:p14="http://schemas.microsoft.com/office/powerpoint/2010/main" val="13381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endParaRPr lang="en-US" dirty="0" smtClean="0"/>
          </a:p>
          <a:p>
            <a:r>
              <a:rPr lang="en-US" dirty="0" smtClean="0"/>
              <a:t>Survey of digitization practices and needs </a:t>
            </a:r>
          </a:p>
          <a:p>
            <a:r>
              <a:rPr lang="en-US" dirty="0" smtClean="0"/>
              <a:t>Series of focus groups</a:t>
            </a:r>
          </a:p>
          <a:p>
            <a:r>
              <a:rPr lang="en-US" dirty="0" smtClean="0"/>
              <a:t>Development of Best Practices documents-- Metadata, Content Creation</a:t>
            </a:r>
          </a:p>
          <a:p>
            <a:r>
              <a:rPr lang="en-US" dirty="0" smtClean="0"/>
              <a:t>Recommendation for technology strategy for single point of access to Florida’s digital collections</a:t>
            </a:r>
          </a:p>
          <a:p>
            <a:r>
              <a:rPr lang="en-US" dirty="0" smtClean="0"/>
              <a:t>Development of a Statewide Digital Action Plan</a:t>
            </a:r>
          </a:p>
          <a:p>
            <a:r>
              <a:rPr lang="en-US" dirty="0" smtClean="0"/>
              <a:t>Project Website:  </a:t>
            </a:r>
            <a:r>
              <a:rPr lang="en-US" u="sng" dirty="0">
                <a:hlinkClick r:id="rId3"/>
              </a:rPr>
              <a:t>http://dlis.dos.state.fl.us/bld/Florida-Statewide-Digital-Action-Plan/</a:t>
            </a:r>
            <a:endParaRPr lang="en-US" dirty="0"/>
          </a:p>
        </p:txBody>
      </p:sp>
      <p:sp>
        <p:nvSpPr>
          <p:cNvPr id="3" name="Title 2"/>
          <p:cNvSpPr>
            <a:spLocks noGrp="1"/>
          </p:cNvSpPr>
          <p:nvPr>
            <p:ph type="title"/>
          </p:nvPr>
        </p:nvSpPr>
        <p:spPr/>
        <p:txBody>
          <a:bodyPr>
            <a:normAutofit fontScale="90000"/>
          </a:bodyPr>
          <a:lstStyle/>
          <a:p>
            <a:r>
              <a:rPr lang="en-US" dirty="0" smtClean="0"/>
              <a:t>2013-15 Statewide</a:t>
            </a:r>
            <a:br>
              <a:rPr lang="en-US" dirty="0" smtClean="0"/>
            </a:br>
            <a:r>
              <a:rPr lang="en-US" dirty="0" smtClean="0"/>
              <a:t>Digitization Planning</a:t>
            </a:r>
            <a:endParaRPr lang="en-US" dirty="0"/>
          </a:p>
        </p:txBody>
      </p:sp>
    </p:spTree>
    <p:extLst>
      <p:ext uri="{BB962C8B-B14F-4D97-AF65-F5344CB8AC3E}">
        <p14:creationId xmlns:p14="http://schemas.microsoft.com/office/powerpoint/2010/main" val="1545017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101 responses received from estimated universe of 583 institutions (17% response rate)</a:t>
            </a:r>
          </a:p>
          <a:p>
            <a:r>
              <a:rPr lang="en-US" dirty="0" smtClean="0"/>
              <a:t>Largest response groups by type:</a:t>
            </a:r>
          </a:p>
          <a:p>
            <a:pPr lvl="1"/>
            <a:r>
              <a:rPr lang="en-US" dirty="0" smtClean="0"/>
              <a:t>Public Libraries (39 responses; 39% of total)</a:t>
            </a:r>
          </a:p>
          <a:p>
            <a:pPr lvl="1"/>
            <a:r>
              <a:rPr lang="en-US" dirty="0" smtClean="0"/>
              <a:t>Academic Libraries (26 responses; 26%)</a:t>
            </a:r>
          </a:p>
          <a:p>
            <a:pPr lvl="1"/>
            <a:r>
              <a:rPr lang="en-US" dirty="0" smtClean="0"/>
              <a:t>Museums (13 or 13%)</a:t>
            </a:r>
          </a:p>
          <a:p>
            <a:pPr lvl="1"/>
            <a:r>
              <a:rPr lang="en-US" dirty="0" smtClean="0"/>
              <a:t>Archives (9 or 9%)</a:t>
            </a:r>
          </a:p>
          <a:p>
            <a:r>
              <a:rPr lang="en-US" dirty="0" smtClean="0"/>
              <a:t>Majority of respondents (57 or 59.4%) had primary role of Administrator/Director/Dean</a:t>
            </a:r>
          </a:p>
          <a:p>
            <a:r>
              <a:rPr lang="en-US" dirty="0"/>
              <a:t>71 institutions (71</a:t>
            </a:r>
            <a:r>
              <a:rPr lang="en-US" dirty="0" smtClean="0"/>
              <a:t>%) have </a:t>
            </a:r>
            <a:r>
              <a:rPr lang="en-US" dirty="0"/>
              <a:t>digital collections</a:t>
            </a:r>
          </a:p>
          <a:p>
            <a:endParaRPr lang="en-US" dirty="0" smtClean="0"/>
          </a:p>
        </p:txBody>
      </p:sp>
      <p:sp>
        <p:nvSpPr>
          <p:cNvPr id="3" name="Title 2"/>
          <p:cNvSpPr>
            <a:spLocks noGrp="1"/>
          </p:cNvSpPr>
          <p:nvPr>
            <p:ph type="title"/>
          </p:nvPr>
        </p:nvSpPr>
        <p:spPr/>
        <p:txBody>
          <a:bodyPr>
            <a:normAutofit/>
          </a:bodyPr>
          <a:lstStyle/>
          <a:p>
            <a:r>
              <a:rPr lang="en-US" dirty="0" smtClean="0"/>
              <a:t>Florida Statewide Digital Survey</a:t>
            </a:r>
            <a:endParaRPr lang="en-US" dirty="0"/>
          </a:p>
        </p:txBody>
      </p:sp>
    </p:spTree>
    <p:extLst>
      <p:ext uri="{BB962C8B-B14F-4D97-AF65-F5344CB8AC3E}">
        <p14:creationId xmlns:p14="http://schemas.microsoft.com/office/powerpoint/2010/main" val="2518588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Why digitizing/collecting born digital (top reasons for public libraries and all other org. types)?</a:t>
            </a:r>
          </a:p>
          <a:p>
            <a:pPr lvl="1"/>
            <a:r>
              <a:rPr lang="en-US" dirty="0" smtClean="0"/>
              <a:t>Provide online access to materials (93.8%)</a:t>
            </a:r>
          </a:p>
          <a:p>
            <a:pPr lvl="1"/>
            <a:r>
              <a:rPr lang="en-US" dirty="0" smtClean="0"/>
              <a:t>Increase access to collections (89.1%)</a:t>
            </a:r>
          </a:p>
          <a:p>
            <a:pPr lvl="1"/>
            <a:r>
              <a:rPr lang="en-US" dirty="0" smtClean="0"/>
              <a:t>Preserve original by reducing handling (82.8%)</a:t>
            </a:r>
          </a:p>
          <a:p>
            <a:pPr lvl="1"/>
            <a:r>
              <a:rPr lang="en-US" dirty="0" smtClean="0"/>
              <a:t>Study/use by local (81.3%) and remote users (71.9%)</a:t>
            </a:r>
          </a:p>
          <a:p>
            <a:pPr marL="393192" lvl="1" indent="0">
              <a:buNone/>
            </a:pPr>
            <a:endParaRPr lang="en-US" dirty="0" smtClean="0"/>
          </a:p>
          <a:p>
            <a:r>
              <a:rPr lang="en-US" dirty="0" smtClean="0"/>
              <a:t>Selection criteria:</a:t>
            </a:r>
          </a:p>
          <a:p>
            <a:pPr lvl="1"/>
            <a:r>
              <a:rPr lang="en-US" dirty="0" smtClean="0"/>
              <a:t>Strong local interest in materials/collections (76.6%)</a:t>
            </a:r>
          </a:p>
          <a:p>
            <a:pPr lvl="1"/>
            <a:r>
              <a:rPr lang="en-US" dirty="0" smtClean="0"/>
              <a:t>Materials are fragile/deteriorating (65.6%)</a:t>
            </a:r>
          </a:p>
          <a:p>
            <a:pPr lvl="1"/>
            <a:r>
              <a:rPr lang="en-US" dirty="0" smtClean="0"/>
              <a:t>High-value materials; digitizing increases access (62.5%)</a:t>
            </a:r>
          </a:p>
          <a:p>
            <a:pPr marL="393192" lvl="1" indent="0">
              <a:buNone/>
            </a:pPr>
            <a:endParaRPr lang="en-US" dirty="0" smtClean="0"/>
          </a:p>
          <a:p>
            <a:r>
              <a:rPr lang="en-US" dirty="0"/>
              <a:t>Photographs = the leading format that have been digitized, across all institution types</a:t>
            </a:r>
            <a:r>
              <a:rPr lang="en-US" dirty="0" smtClean="0"/>
              <a:t>.</a:t>
            </a:r>
          </a:p>
          <a:p>
            <a:pPr marL="109728" indent="0">
              <a:buNone/>
            </a:pPr>
            <a:endParaRPr lang="en-US" dirty="0"/>
          </a:p>
          <a:p>
            <a:r>
              <a:rPr lang="en-US" dirty="0"/>
              <a:t>Local History (27) and Florida History (24) were most popular subjects for future </a:t>
            </a:r>
            <a:r>
              <a:rPr lang="en-US" dirty="0" smtClean="0"/>
              <a:t>digitization.  Respondents interested </a:t>
            </a:r>
            <a:r>
              <a:rPr lang="en-US" dirty="0"/>
              <a:t>in digitizing all formats.</a:t>
            </a:r>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dirty="0" smtClean="0"/>
              <a:t>Digital Collection Development</a:t>
            </a:r>
            <a:endParaRPr lang="en-US" dirty="0"/>
          </a:p>
        </p:txBody>
      </p:sp>
    </p:spTree>
    <p:extLst>
      <p:ext uri="{BB962C8B-B14F-4D97-AF65-F5344CB8AC3E}">
        <p14:creationId xmlns:p14="http://schemas.microsoft.com/office/powerpoint/2010/main" val="57411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46% of all responding organizations, </a:t>
            </a:r>
            <a:r>
              <a:rPr lang="en-US" i="1" dirty="0" smtClean="0"/>
              <a:t>and a majority of public libraries</a:t>
            </a:r>
            <a:r>
              <a:rPr lang="en-US" dirty="0" smtClean="0"/>
              <a:t>, </a:t>
            </a:r>
            <a:r>
              <a:rPr lang="en-US" b="1" dirty="0" smtClean="0"/>
              <a:t>do not</a:t>
            </a:r>
            <a:r>
              <a:rPr lang="en-US" dirty="0" smtClean="0"/>
              <a:t> have a digital asset management system. </a:t>
            </a:r>
          </a:p>
          <a:p>
            <a:r>
              <a:rPr lang="en-US" dirty="0" smtClean="0"/>
              <a:t>Top DAM systems in use in Florida</a:t>
            </a:r>
          </a:p>
          <a:p>
            <a:pPr lvl="1"/>
            <a:r>
              <a:rPr lang="en-US" dirty="0" err="1" smtClean="0"/>
              <a:t>CONTENTdm</a:t>
            </a:r>
            <a:r>
              <a:rPr lang="en-US" dirty="0" smtClean="0"/>
              <a:t> (11 organizations)</a:t>
            </a:r>
          </a:p>
          <a:p>
            <a:pPr lvl="1"/>
            <a:r>
              <a:rPr lang="en-US" dirty="0" err="1" smtClean="0"/>
              <a:t>Islandora</a:t>
            </a:r>
            <a:r>
              <a:rPr lang="en-US" dirty="0" smtClean="0"/>
              <a:t> (8)</a:t>
            </a:r>
          </a:p>
          <a:p>
            <a:pPr lvl="1"/>
            <a:r>
              <a:rPr lang="en-US" dirty="0" smtClean="0"/>
              <a:t>Locally-developed systems (7)</a:t>
            </a:r>
          </a:p>
          <a:p>
            <a:pPr lvl="1"/>
            <a:r>
              <a:rPr lang="en-US" dirty="0" err="1" smtClean="0"/>
              <a:t>PastPerfect</a:t>
            </a:r>
            <a:r>
              <a:rPr lang="en-US" dirty="0" smtClean="0"/>
              <a:t> (6)</a:t>
            </a:r>
          </a:p>
          <a:p>
            <a:pPr lvl="1"/>
            <a:r>
              <a:rPr lang="en-US" dirty="0" err="1" smtClean="0"/>
              <a:t>SobeK</a:t>
            </a:r>
            <a:r>
              <a:rPr lang="en-US" dirty="0" smtClean="0"/>
              <a:t> (5)</a:t>
            </a:r>
          </a:p>
          <a:p>
            <a:pPr lvl="1"/>
            <a:r>
              <a:rPr lang="en-US" dirty="0" smtClean="0"/>
              <a:t>Also:  </a:t>
            </a:r>
            <a:r>
              <a:rPr lang="en-US" dirty="0" err="1" smtClean="0"/>
              <a:t>Omeka</a:t>
            </a:r>
            <a:r>
              <a:rPr lang="en-US" dirty="0" smtClean="0"/>
              <a:t>, </a:t>
            </a:r>
            <a:r>
              <a:rPr lang="en-US" dirty="0" err="1" smtClean="0"/>
              <a:t>DigiTool</a:t>
            </a:r>
            <a:r>
              <a:rPr lang="en-US" dirty="0" smtClean="0"/>
              <a:t>, D-Space, Fedora, </a:t>
            </a:r>
            <a:r>
              <a:rPr lang="en-US" dirty="0" err="1" smtClean="0"/>
              <a:t>BePress</a:t>
            </a:r>
            <a:endParaRPr lang="en-US" dirty="0" smtClean="0"/>
          </a:p>
          <a:p>
            <a:pPr lvl="1"/>
            <a:endParaRPr lang="en-US" dirty="0"/>
          </a:p>
        </p:txBody>
      </p:sp>
      <p:sp>
        <p:nvSpPr>
          <p:cNvPr id="3" name="Title 2"/>
          <p:cNvSpPr>
            <a:spLocks noGrp="1"/>
          </p:cNvSpPr>
          <p:nvPr>
            <p:ph type="title"/>
          </p:nvPr>
        </p:nvSpPr>
        <p:spPr/>
        <p:txBody>
          <a:bodyPr>
            <a:normAutofit/>
          </a:bodyPr>
          <a:lstStyle/>
          <a:p>
            <a:r>
              <a:rPr lang="en-US" dirty="0" smtClean="0"/>
              <a:t>Digital Asset Management </a:t>
            </a:r>
            <a:endParaRPr lang="en-US" dirty="0"/>
          </a:p>
        </p:txBody>
      </p:sp>
    </p:spTree>
    <p:extLst>
      <p:ext uri="{BB962C8B-B14F-4D97-AF65-F5344CB8AC3E}">
        <p14:creationId xmlns:p14="http://schemas.microsoft.com/office/powerpoint/2010/main" val="422018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Rebuild, modernize and expand participation in Florida on Florida—Statewide portal of digital collection discovery</a:t>
            </a:r>
          </a:p>
          <a:p>
            <a:r>
              <a:rPr lang="en-US" dirty="0" smtClean="0"/>
              <a:t>Expand use of statewide best practices—metadata and content creation</a:t>
            </a:r>
          </a:p>
          <a:p>
            <a:r>
              <a:rPr lang="en-US" dirty="0" smtClean="0"/>
              <a:t>Enable participation of all cultural heritage organization through collaborative programs</a:t>
            </a:r>
          </a:p>
          <a:p>
            <a:pPr lvl="1"/>
            <a:r>
              <a:rPr lang="en-US" dirty="0" smtClean="0"/>
              <a:t>Training</a:t>
            </a:r>
          </a:p>
          <a:p>
            <a:pPr lvl="1"/>
            <a:r>
              <a:rPr lang="en-US" dirty="0" smtClean="0"/>
              <a:t>Need for shared content management</a:t>
            </a:r>
          </a:p>
          <a:p>
            <a:pPr lvl="1"/>
            <a:r>
              <a:rPr lang="en-US" dirty="0" smtClean="0"/>
              <a:t>Shared digital conversion</a:t>
            </a:r>
          </a:p>
          <a:p>
            <a:r>
              <a:rPr lang="en-US" dirty="0" smtClean="0"/>
              <a:t>Assure sustainability of the portal program</a:t>
            </a:r>
          </a:p>
          <a:p>
            <a:r>
              <a:rPr lang="en-US" dirty="0" smtClean="0"/>
              <a:t>Gateway to Digital Public Library of America </a:t>
            </a:r>
          </a:p>
          <a:p>
            <a:endParaRPr lang="en-US" dirty="0" smtClean="0"/>
          </a:p>
          <a:p>
            <a:endParaRPr lang="en-US" dirty="0"/>
          </a:p>
        </p:txBody>
      </p:sp>
      <p:sp>
        <p:nvSpPr>
          <p:cNvPr id="3" name="Title 2"/>
          <p:cNvSpPr>
            <a:spLocks noGrp="1"/>
          </p:cNvSpPr>
          <p:nvPr>
            <p:ph type="title"/>
          </p:nvPr>
        </p:nvSpPr>
        <p:spPr/>
        <p:txBody>
          <a:bodyPr/>
          <a:lstStyle/>
          <a:p>
            <a:r>
              <a:rPr lang="en-US" dirty="0" smtClean="0"/>
              <a:t>Key recommendations</a:t>
            </a:r>
            <a:endParaRPr lang="en-US" dirty="0"/>
          </a:p>
        </p:txBody>
      </p:sp>
    </p:spTree>
    <p:extLst>
      <p:ext uri="{BB962C8B-B14F-4D97-AF65-F5344CB8AC3E}">
        <p14:creationId xmlns:p14="http://schemas.microsoft.com/office/powerpoint/2010/main" val="30635429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1708</TotalTime>
  <Words>1199</Words>
  <Application>Microsoft Office PowerPoint</Application>
  <PresentationFormat>On-screen Show (4:3)</PresentationFormat>
  <Paragraphs>187</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Concourse</vt:lpstr>
      <vt:lpstr>The Florida Statewide  Digital Initiative</vt:lpstr>
      <vt:lpstr>Statewide Planning Background and Survey</vt:lpstr>
      <vt:lpstr>Florida’s Digital Environment</vt:lpstr>
      <vt:lpstr>Portal to Florida’s digital collections</vt:lpstr>
      <vt:lpstr>2013-15 Statewide Digitization Planning</vt:lpstr>
      <vt:lpstr>Florida Statewide Digital Survey</vt:lpstr>
      <vt:lpstr>Digital Collection Development</vt:lpstr>
      <vt:lpstr>Digital Asset Management </vt:lpstr>
      <vt:lpstr>Key recommendations</vt:lpstr>
      <vt:lpstr>Overview of Collection Discovery Value, Portals, DPLA</vt:lpstr>
      <vt:lpstr>Digital Public Library of America http://dp.la/</vt:lpstr>
      <vt:lpstr>Why should we care; or benefits of statewide digital portal</vt:lpstr>
      <vt:lpstr>What is needed to implement such a program?</vt:lpstr>
      <vt:lpstr>Focus Groups and Needs Assessment</vt:lpstr>
      <vt:lpstr>Florida Statewide Digital Initiative Mission</vt:lpstr>
      <vt:lpstr>What institutions will need to implement this program</vt:lpstr>
      <vt:lpstr>Challenges of this program</vt:lpstr>
      <vt:lpstr>Florida Statewide  Digital Action Plan</vt:lpstr>
      <vt:lpstr>Values the Initiative Supports</vt:lpstr>
      <vt:lpstr>Digital Collection Audiences</vt:lpstr>
      <vt:lpstr>Florida Statewide Digital Initiative:  Digital Action Plan 2015-2018</vt:lpstr>
      <vt:lpstr>Florida Statewide Digital Initiative:  Digital Action Plan 2015-2018</vt:lpstr>
      <vt:lpstr>Florida Statewide Digital Initiative:  Digital Action Plan 2015-2018</vt:lpstr>
      <vt:lpstr>Florida Statewide Digital Initiative:  Digital Action Plan 2015-2018</vt:lpstr>
      <vt:lpstr>Questions and 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Show Me The Money: funding for digital initiatives</dc:title>
  <dc:creator>Liz Bishoff</dc:creator>
  <cp:lastModifiedBy>bskokan</cp:lastModifiedBy>
  <cp:revision>149</cp:revision>
  <cp:lastPrinted>2015-05-08T17:56:53Z</cp:lastPrinted>
  <dcterms:created xsi:type="dcterms:W3CDTF">2011-04-20T18:46:58Z</dcterms:created>
  <dcterms:modified xsi:type="dcterms:W3CDTF">2015-05-11T13:01:43Z</dcterms:modified>
</cp:coreProperties>
</file>