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Gibson" initials="EG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151" autoAdjust="0"/>
  </p:normalViewPr>
  <p:slideViewPr>
    <p:cSldViewPr snapToGrid="0">
      <p:cViewPr>
        <p:scale>
          <a:sx n="106" d="100"/>
          <a:sy n="106" d="100"/>
        </p:scale>
        <p:origin x="77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AD731-5D1E-47EF-8322-088BCEC69D5F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62B46-D42C-48EB-BF18-29D0E72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4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62B46-D42C-48EB-BF18-29D0E72D5F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8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3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67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5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9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6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7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6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5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9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1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1A363-0769-4189-B95C-1939D51DAB29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A98E6-2561-4972-B745-46251A82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0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6522"/>
            <a:ext cx="9144000" cy="2078728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 smtClean="0">
                <a:latin typeface="Garamond" panose="02020404030301010803" pitchFamily="18" charset="0"/>
                <a:ea typeface="+mn-ea"/>
                <a:cs typeface="+mn-cs"/>
              </a:rPr>
              <a:t>Route Maps and First Flights: Working with the Pan American World Airways, Inc. Records</a:t>
            </a:r>
            <a:endParaRPr lang="en-US" sz="4000" dirty="0"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0697673">
            <a:off x="2458717" y="4109510"/>
            <a:ext cx="7274566" cy="640080"/>
          </a:xfr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2800" b="1" dirty="0" smtClean="0">
                <a:latin typeface="Garamond" panose="02020404030301010803" pitchFamily="18" charset="0"/>
              </a:rPr>
              <a:t>IN DEFIANCE OF ORIGINAL ORDER</a:t>
            </a:r>
            <a:endParaRPr lang="en-US" sz="28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5875" y="4791607"/>
            <a:ext cx="280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Emily Gibson,</a:t>
            </a:r>
          </a:p>
          <a:p>
            <a:pPr algn="ctr"/>
            <a:r>
              <a:rPr lang="en-US" dirty="0" smtClean="0"/>
              <a:t>Society of Florida Archivists 2015 Annual Meeting, Miami FL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55" y="1661595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1166" y="365125"/>
            <a:ext cx="5292634" cy="1325563"/>
          </a:xfrm>
        </p:spPr>
        <p:txBody>
          <a:bodyPr/>
          <a:lstStyle/>
          <a:p>
            <a:pPr lvl="0" algn="ctr"/>
            <a:r>
              <a:rPr lang="en-US" b="1" dirty="0"/>
              <a:t>Managing </a:t>
            </a:r>
            <a:r>
              <a:rPr lang="en-US" b="1" dirty="0" smtClean="0"/>
              <a:t>Student Assistants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1166" y="1825625"/>
            <a:ext cx="5292634" cy="4351338"/>
          </a:xfrm>
        </p:spPr>
        <p:txBody>
          <a:bodyPr/>
          <a:lstStyle/>
          <a:p>
            <a:pPr lvl="1"/>
            <a:r>
              <a:rPr lang="en-US" dirty="0" smtClean="0"/>
              <a:t>Keep </a:t>
            </a:r>
            <a:r>
              <a:rPr lang="en-US" dirty="0"/>
              <a:t>the process as simple as possible</a:t>
            </a:r>
          </a:p>
          <a:p>
            <a:pPr lvl="1"/>
            <a:r>
              <a:rPr lang="en-US" dirty="0"/>
              <a:t>1 day orientation/training</a:t>
            </a:r>
          </a:p>
          <a:p>
            <a:pPr lvl="1"/>
            <a:r>
              <a:rPr lang="en-US" dirty="0"/>
              <a:t>Work beside students</a:t>
            </a:r>
          </a:p>
          <a:p>
            <a:pPr lvl="1"/>
            <a:r>
              <a:rPr lang="en-US" dirty="0"/>
              <a:t>Encourage student ideas</a:t>
            </a:r>
          </a:p>
          <a:p>
            <a:pPr lvl="1"/>
            <a:r>
              <a:rPr lang="en-US" dirty="0"/>
              <a:t>Optional steps</a:t>
            </a:r>
          </a:p>
          <a:p>
            <a:pPr lvl="1"/>
            <a:r>
              <a:rPr lang="en-US" dirty="0"/>
              <a:t>Biweekly meetings</a:t>
            </a:r>
          </a:p>
          <a:p>
            <a:pPr lvl="1"/>
            <a:r>
              <a:rPr lang="en-US" dirty="0"/>
              <a:t>Multiple choice quizzes </a:t>
            </a:r>
          </a:p>
          <a:p>
            <a:pPr lvl="1"/>
            <a:r>
              <a:rPr lang="en-US" dirty="0"/>
              <a:t>Close review of work</a:t>
            </a:r>
          </a:p>
          <a:p>
            <a:pPr lvl="1"/>
            <a:r>
              <a:rPr lang="en-US" dirty="0"/>
              <a:t>Work logs</a:t>
            </a:r>
          </a:p>
          <a:p>
            <a:pPr lvl="1"/>
            <a:r>
              <a:rPr lang="en-US" dirty="0"/>
              <a:t>Candy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1464088"/>
            <a:ext cx="2989883" cy="4002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95" y="1445740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All grant objectives, </a:t>
            </a:r>
            <a:r>
              <a:rPr lang="en-US" dirty="0" smtClean="0"/>
              <a:t>plus:</a:t>
            </a:r>
            <a:endParaRPr lang="en-US" dirty="0"/>
          </a:p>
          <a:p>
            <a:pPr lvl="1"/>
            <a:r>
              <a:rPr lang="en-US" dirty="0" smtClean="0"/>
              <a:t>DACS </a:t>
            </a:r>
            <a:r>
              <a:rPr lang="en-US" dirty="0"/>
              <a:t>multi-level added value </a:t>
            </a:r>
            <a:r>
              <a:rPr lang="en-US" dirty="0" smtClean="0"/>
              <a:t>description</a:t>
            </a:r>
            <a:endParaRPr lang="en-US" dirty="0"/>
          </a:p>
          <a:p>
            <a:pPr lvl="1"/>
            <a:r>
              <a:rPr lang="en-US" dirty="0" smtClean="0"/>
              <a:t>Dendrogram</a:t>
            </a:r>
            <a:endParaRPr lang="en-US" dirty="0"/>
          </a:p>
          <a:p>
            <a:pPr lvl="1"/>
            <a:r>
              <a:rPr lang="en-US" dirty="0" smtClean="0"/>
              <a:t>“Cleared to Land” grant </a:t>
            </a:r>
            <a:r>
              <a:rPr lang="en-US" dirty="0"/>
              <a:t>completion event</a:t>
            </a:r>
          </a:p>
          <a:p>
            <a:pPr lvl="1"/>
            <a:r>
              <a:rPr lang="en-US" dirty="0"/>
              <a:t>Strengthened relationship with Pan Am </a:t>
            </a:r>
            <a:r>
              <a:rPr lang="en-US" dirty="0" smtClean="0"/>
              <a:t>family</a:t>
            </a:r>
          </a:p>
          <a:p>
            <a:pPr lvl="1"/>
            <a:r>
              <a:rPr lang="en-US" dirty="0" smtClean="0"/>
              <a:t>Researchers love 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812">
            <a:off x="7670050" y="4380056"/>
            <a:ext cx="2155933" cy="19785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539">
            <a:off x="7954672" y="806567"/>
            <a:ext cx="3571057" cy="29446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42" y="4400604"/>
            <a:ext cx="334345" cy="31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48626" y="4953845"/>
            <a:ext cx="1682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Honorary stewardesses Laura Capell and Emily Gibson at the Cleared to Land event, 2015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5459" y="5853797"/>
            <a:ext cx="6565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All Pan Am images courtesy of Special Collections, University of Miami Libraries, Coral Gables, Florida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19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133">
            <a:off x="6821596" y="955805"/>
            <a:ext cx="2328949" cy="51882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62" y="496048"/>
            <a:ext cx="2572440" cy="2592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217">
            <a:off x="9321544" y="906496"/>
            <a:ext cx="2380102" cy="5284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305">
            <a:off x="4193669" y="3620022"/>
            <a:ext cx="1543176" cy="27413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8" y="496048"/>
            <a:ext cx="2459208" cy="54725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77" y="983839"/>
            <a:ext cx="334345" cy="3142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59" y="983839"/>
            <a:ext cx="334345" cy="3142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39" y="3549931"/>
            <a:ext cx="334345" cy="3142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51" y="492549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03108" cy="1325563"/>
          </a:xfrm>
        </p:spPr>
        <p:txBody>
          <a:bodyPr/>
          <a:lstStyle/>
          <a:p>
            <a:r>
              <a:rPr lang="en-US" b="1" dirty="0" smtClean="0"/>
              <a:t>The Collection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39032" cy="4351338"/>
          </a:xfrm>
        </p:spPr>
        <p:txBody>
          <a:bodyPr/>
          <a:lstStyle/>
          <a:p>
            <a:pPr lvl="0"/>
            <a:r>
              <a:rPr lang="en-US" dirty="0" smtClean="0"/>
              <a:t>1,600 </a:t>
            </a:r>
            <a:r>
              <a:rPr lang="en-US" dirty="0"/>
              <a:t>boxes</a:t>
            </a:r>
          </a:p>
          <a:p>
            <a:pPr lvl="0"/>
            <a:r>
              <a:rPr lang="en-US" dirty="0"/>
              <a:t>Originally 84,000 boxes</a:t>
            </a:r>
          </a:p>
          <a:p>
            <a:pPr lvl="0"/>
            <a:r>
              <a:rPr lang="en-US" dirty="0" smtClean="0"/>
              <a:t>50</a:t>
            </a:r>
            <a:r>
              <a:rPr lang="en-US" dirty="0"/>
              <a:t>% of research requests pertain to Pan Am</a:t>
            </a:r>
          </a:p>
          <a:p>
            <a:pPr lvl="0"/>
            <a:r>
              <a:rPr lang="en-US" dirty="0"/>
              <a:t>Includes administrative, legal, financial, technical, and promotional materials as well as internal publications, photographs, audiovisual material and graphic material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550">
            <a:off x="6895903" y="1766660"/>
            <a:ext cx="4405575" cy="33246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345" y="1825625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880" y="365125"/>
            <a:ext cx="5261919" cy="1325563"/>
          </a:xfrm>
        </p:spPr>
        <p:txBody>
          <a:bodyPr/>
          <a:lstStyle/>
          <a:p>
            <a:pPr lvl="0"/>
            <a:r>
              <a:rPr lang="en-US" b="1" dirty="0"/>
              <a:t>Grant </a:t>
            </a:r>
            <a:r>
              <a:rPr lang="en-US" b="1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1880" y="1825625"/>
            <a:ext cx="5261920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Process at least 80% of collection</a:t>
            </a:r>
          </a:p>
          <a:p>
            <a:pPr lvl="0"/>
            <a:r>
              <a:rPr lang="en-US" dirty="0"/>
              <a:t>Catalog all periodicals</a:t>
            </a:r>
          </a:p>
          <a:p>
            <a:pPr lvl="0"/>
            <a:r>
              <a:rPr lang="en-US" dirty="0"/>
              <a:t>Create EAD finding aid</a:t>
            </a:r>
          </a:p>
          <a:p>
            <a:pPr lvl="0"/>
            <a:r>
              <a:rPr lang="en-US" dirty="0" smtClean="0"/>
              <a:t>Create </a:t>
            </a:r>
            <a:r>
              <a:rPr lang="en-US" dirty="0"/>
              <a:t>MARC </a:t>
            </a:r>
            <a:r>
              <a:rPr lang="en-US" dirty="0" smtClean="0"/>
              <a:t>record and add to </a:t>
            </a:r>
            <a:r>
              <a:rPr lang="en-US" dirty="0" err="1" smtClean="0"/>
              <a:t>Ibisweb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WorldCat</a:t>
            </a:r>
            <a:endParaRPr lang="en-US" dirty="0"/>
          </a:p>
          <a:p>
            <a:pPr lvl="0"/>
            <a:r>
              <a:rPr lang="en-US" dirty="0"/>
              <a:t>Add finding aid to </a:t>
            </a:r>
            <a:r>
              <a:rPr lang="en-US" dirty="0" err="1"/>
              <a:t>ArchiveGrid</a:t>
            </a:r>
            <a:endParaRPr lang="en-US" dirty="0"/>
          </a:p>
          <a:p>
            <a:pPr lvl="0"/>
            <a:r>
              <a:rPr lang="en-US" dirty="0"/>
              <a:t>Track rate of processing</a:t>
            </a:r>
          </a:p>
          <a:p>
            <a:r>
              <a:rPr lang="en-US" dirty="0"/>
              <a:t>Publications/presentations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393">
            <a:off x="832062" y="896691"/>
            <a:ext cx="2755065" cy="22040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04" y="3649378"/>
            <a:ext cx="2557976" cy="20586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19" y="3687010"/>
            <a:ext cx="334345" cy="314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21" y="870764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0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3077" y="-721394"/>
            <a:ext cx="1167591" cy="54066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292" y="2766218"/>
            <a:ext cx="2779025" cy="1325563"/>
          </a:xfrm>
        </p:spPr>
        <p:txBody>
          <a:bodyPr/>
          <a:lstStyle/>
          <a:p>
            <a:pPr lvl="0"/>
            <a:r>
              <a:rPr lang="en-US" b="1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292" y="3990015"/>
            <a:ext cx="2152135" cy="494269"/>
          </a:xfrm>
        </p:spPr>
        <p:txBody>
          <a:bodyPr/>
          <a:lstStyle/>
          <a:p>
            <a:pPr lvl="0"/>
            <a:r>
              <a:rPr lang="en-US" dirty="0"/>
              <a:t>Some </a:t>
            </a:r>
            <a:r>
              <a:rPr lang="en-US" dirty="0" smtClean="0"/>
              <a:t>math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605">
            <a:off x="6558111" y="844816"/>
            <a:ext cx="4781570" cy="54759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88" y="879191"/>
            <a:ext cx="334345" cy="314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19" y="1484049"/>
            <a:ext cx="334345" cy="314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" y="1398152"/>
            <a:ext cx="334345" cy="314284"/>
          </a:xfrm>
          <a:prstGeom prst="rect">
            <a:avLst/>
          </a:prstGeom>
        </p:spPr>
      </p:pic>
      <p:pic>
        <p:nvPicPr>
          <p:cNvPr id="1026" name="Picture 2" descr="C:\Users\e313402\Desktop\photo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27" y="4851820"/>
            <a:ext cx="1484392" cy="15101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69" y="5485333"/>
            <a:ext cx="334345" cy="314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17" y="5485333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228">
            <a:off x="8189609" y="1330037"/>
            <a:ext cx="3243853" cy="4197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Search for original </a:t>
            </a:r>
            <a:r>
              <a:rPr lang="en-US" b="1" dirty="0" smtClean="0"/>
              <a:t>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11597"/>
          </a:xfrm>
        </p:spPr>
        <p:txBody>
          <a:bodyPr/>
          <a:lstStyle/>
          <a:p>
            <a:pPr lvl="0"/>
            <a:r>
              <a:rPr lang="en-US" dirty="0"/>
              <a:t>Compare obsolete inventories to folder inventory</a:t>
            </a:r>
          </a:p>
          <a:p>
            <a:pPr lvl="0"/>
            <a:r>
              <a:rPr lang="en-US" dirty="0"/>
              <a:t>Look for runs </a:t>
            </a:r>
          </a:p>
          <a:p>
            <a:pPr lvl="0"/>
            <a:r>
              <a:rPr lang="en-US" dirty="0"/>
              <a:t>Look for numbering systems in folder titles</a:t>
            </a:r>
          </a:p>
          <a:p>
            <a:pPr lvl="0"/>
            <a:r>
              <a:rPr lang="en-US" dirty="0"/>
              <a:t>Go inside folders for names/offices on memos and compare to employee </a:t>
            </a:r>
            <a:r>
              <a:rPr lang="en-US" dirty="0" smtClean="0"/>
              <a:t>directories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21413722">
            <a:off x="838199" y="4679576"/>
            <a:ext cx="7130749" cy="1147343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b="1" dirty="0" smtClean="0"/>
              <a:t>Conclusion:  It </a:t>
            </a:r>
            <a:r>
              <a:rPr lang="en-US" sz="2800" b="1" dirty="0"/>
              <a:t>would </a:t>
            </a:r>
            <a:r>
              <a:rPr lang="en-US" sz="2800" b="1" dirty="0" smtClean="0"/>
              <a:t>take </a:t>
            </a:r>
            <a:r>
              <a:rPr lang="en-US" sz="2800" b="1" dirty="0"/>
              <a:t>too long to </a:t>
            </a:r>
            <a:r>
              <a:rPr lang="en-US" sz="2800" b="1" dirty="0" smtClean="0"/>
              <a:t>reassemble </a:t>
            </a:r>
            <a:br>
              <a:rPr lang="en-US" sz="2800" b="1" dirty="0" smtClean="0"/>
            </a:br>
            <a:r>
              <a:rPr lang="en-US" sz="2800" b="1" dirty="0" smtClean="0"/>
              <a:t>		original order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35" y="1326233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582">
            <a:off x="6803269" y="1860501"/>
            <a:ext cx="4892671" cy="2088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Thumbing my nose at original </a:t>
            </a:r>
            <a:r>
              <a:rPr lang="en-US" b="1" dirty="0" smtClean="0"/>
              <a:t>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Ahhh, urg, gah, grrr!</a:t>
            </a:r>
          </a:p>
          <a:p>
            <a:pPr lvl="0"/>
            <a:r>
              <a:rPr lang="en-US" dirty="0" smtClean="0"/>
              <a:t>Grant stipulation</a:t>
            </a:r>
            <a:endParaRPr lang="en-US" dirty="0"/>
          </a:p>
          <a:p>
            <a:pPr lvl="0"/>
            <a:r>
              <a:rPr lang="en-US" dirty="0" smtClean="0"/>
              <a:t>Arrangement priorities</a:t>
            </a:r>
            <a:endParaRPr lang="en-US" dirty="0"/>
          </a:p>
          <a:p>
            <a:pPr lvl="1"/>
            <a:r>
              <a:rPr lang="en-US" dirty="0"/>
              <a:t>Simplicity</a:t>
            </a:r>
          </a:p>
          <a:p>
            <a:pPr lvl="1"/>
            <a:r>
              <a:rPr lang="en-US" dirty="0"/>
              <a:t>Provenance</a:t>
            </a:r>
          </a:p>
          <a:p>
            <a:pPr lvl="1"/>
            <a:r>
              <a:rPr lang="en-US" dirty="0"/>
              <a:t>Researcher needs</a:t>
            </a:r>
          </a:p>
          <a:p>
            <a:pPr lvl="1"/>
            <a:r>
              <a:rPr lang="en-US" dirty="0"/>
              <a:t>Keyword search-ability/descriptiveness of folder heading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86" y="4047429"/>
            <a:ext cx="2088364" cy="2081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24" y="1898671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327" y="711488"/>
            <a:ext cx="5735782" cy="1325563"/>
          </a:xfrm>
        </p:spPr>
        <p:txBody>
          <a:bodyPr/>
          <a:lstStyle/>
          <a:p>
            <a:pPr lvl="0" algn="ctr"/>
            <a:r>
              <a:rPr lang="en-US" b="1" dirty="0" smtClean="0"/>
              <a:t>Thematic Arrangement/</a:t>
            </a:r>
            <a:br>
              <a:rPr lang="en-US" b="1" dirty="0" smtClean="0"/>
            </a:br>
            <a:r>
              <a:rPr lang="en-US" b="1" dirty="0" smtClean="0"/>
              <a:t>Budding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563" y="2513011"/>
            <a:ext cx="5679637" cy="346644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Analyze folder titles for keywords</a:t>
            </a:r>
          </a:p>
          <a:p>
            <a:pPr lvl="0"/>
            <a:r>
              <a:rPr lang="en-US" dirty="0" smtClean="0"/>
              <a:t>Trace patterns among keywords</a:t>
            </a:r>
          </a:p>
          <a:p>
            <a:pPr lvl="0"/>
            <a:r>
              <a:rPr lang="en-US" dirty="0" smtClean="0"/>
              <a:t>Describe patterns as themes</a:t>
            </a:r>
            <a:endParaRPr lang="en-US" dirty="0"/>
          </a:p>
          <a:p>
            <a:r>
              <a:rPr lang="en-US" dirty="0" smtClean="0"/>
              <a:t>Create a bud, i.e. subseries, when patterns occur within series</a:t>
            </a:r>
          </a:p>
          <a:p>
            <a:r>
              <a:rPr lang="en-US" dirty="0" smtClean="0"/>
              <a:t>Topic modeling confirmed relevance of themes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1" y="1560223"/>
            <a:ext cx="4695962" cy="3879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09" y="1560223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Sorting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53594" cy="4351338"/>
          </a:xfrm>
        </p:spPr>
        <p:txBody>
          <a:bodyPr>
            <a:normAutofit fontScale="850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Getting Started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Verifying that folder headings reflect folder contents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Recording new location information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Recording date span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Separating unrelated periodicals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“See-also” references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References to noteworthy material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Noting photographs, graphic material and audiovisual material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Sleeve </a:t>
            </a:r>
            <a:r>
              <a:rPr lang="en-US" dirty="0" smtClean="0"/>
              <a:t>photographs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91794" y="1825625"/>
            <a:ext cx="53535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Removing duplicates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Noting preservation problems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Identifying sensitive information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Dividing overstuffed folders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Physically moving folders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Identifying linked folders within box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Placing box on shelf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Enter data into ARRANGEMENT_PLAN spreadsheet</a:t>
            </a:r>
          </a:p>
          <a:p>
            <a:pPr marL="514350" lvl="0" indent="-514350">
              <a:buFont typeface="+mj-lt"/>
              <a:buAutoNum type="arabicPeriod" startAt="10"/>
            </a:pPr>
            <a:r>
              <a:rPr lang="en-US" dirty="0"/>
              <a:t>Recording statistics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05" y="445278"/>
            <a:ext cx="3872765" cy="11652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14" y="713622"/>
            <a:ext cx="334345" cy="3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382</Words>
  <Application>Microsoft Office PowerPoint</Application>
  <PresentationFormat>Custom</PresentationFormat>
  <Paragraphs>79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Route Maps and First Flights: Working with the Pan American World Airways, Inc. Records</vt:lpstr>
      <vt:lpstr>PowerPoint Presentation</vt:lpstr>
      <vt:lpstr>The Collection</vt:lpstr>
      <vt:lpstr>Grant objectives</vt:lpstr>
      <vt:lpstr>Planning</vt:lpstr>
      <vt:lpstr>Search for original order</vt:lpstr>
      <vt:lpstr>Thumbing my nose at original order</vt:lpstr>
      <vt:lpstr>Thematic Arrangement/ Budding</vt:lpstr>
      <vt:lpstr>Sorting</vt:lpstr>
      <vt:lpstr>Managing Student Assistants</vt:lpstr>
      <vt:lpstr>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Route Maps and First Flights: Working with the Pan American World Airways, Inc. Records</dc:title>
  <dc:creator>Emily Gibson</dc:creator>
  <cp:lastModifiedBy>bskokan</cp:lastModifiedBy>
  <cp:revision>74</cp:revision>
  <dcterms:created xsi:type="dcterms:W3CDTF">2015-04-29T00:18:41Z</dcterms:created>
  <dcterms:modified xsi:type="dcterms:W3CDTF">2015-05-11T17:38:23Z</dcterms:modified>
</cp:coreProperties>
</file>