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notesMasterIdLst>
    <p:notesMasterId r:id="rId21"/>
  </p:notesMasterIdLst>
  <p:sldIdLst>
    <p:sldId id="256" r:id="rId2"/>
    <p:sldId id="271" r:id="rId3"/>
    <p:sldId id="272" r:id="rId4"/>
    <p:sldId id="278" r:id="rId5"/>
    <p:sldId id="275" r:id="rId6"/>
    <p:sldId id="276" r:id="rId7"/>
    <p:sldId id="277" r:id="rId8"/>
    <p:sldId id="265" r:id="rId9"/>
    <p:sldId id="267" r:id="rId10"/>
    <p:sldId id="268" r:id="rId11"/>
    <p:sldId id="269" r:id="rId12"/>
    <p:sldId id="270" r:id="rId13"/>
    <p:sldId id="266" r:id="rId14"/>
    <p:sldId id="263" r:id="rId15"/>
    <p:sldId id="259" r:id="rId16"/>
    <p:sldId id="262" r:id="rId17"/>
    <p:sldId id="260" r:id="rId18"/>
    <p:sldId id="261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7" autoAdjust="0"/>
    <p:restoredTop sz="52094" autoAdjust="0"/>
  </p:normalViewPr>
  <p:slideViewPr>
    <p:cSldViewPr snapToGrid="0">
      <p:cViewPr varScale="1">
        <p:scale>
          <a:sx n="39" d="100"/>
          <a:sy n="39" d="100"/>
        </p:scale>
        <p:origin x="1530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183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82A34-DFC5-4E21-BF3E-74163F890106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BD4EE-3652-4818-A700-B1E75FED8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8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Hello, thanks for inviting</a:t>
            </a:r>
            <a:r>
              <a:rPr lang="en-US" baseline="0" dirty="0" smtClean="0"/>
              <a:t> us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Intro Garret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Intro Mary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Show of hands: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BD4EE-3652-4818-A700-B1E75FED84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24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l"/>
            <a:r>
              <a:rPr lang="en-US" b="1" dirty="0" smtClean="0"/>
              <a:t>Interviewed all 15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determine their specific issues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scope of their work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you are a lone arranger, can obviously skip this step</a:t>
            </a:r>
          </a:p>
          <a:p>
            <a:pPr lvl="1" algn="l"/>
            <a:endParaRPr lang="en-US" b="1" dirty="0" smtClean="0"/>
          </a:p>
          <a:p>
            <a:pPr lvl="1" algn="l"/>
            <a:endParaRPr lang="en-US" b="1" dirty="0" smtClean="0"/>
          </a:p>
          <a:p>
            <a:pPr lvl="1" algn="l"/>
            <a:r>
              <a:rPr lang="en-US" b="1" dirty="0" smtClean="0"/>
              <a:t>Who counts as peer?</a:t>
            </a:r>
          </a:p>
          <a:p>
            <a:pPr lvl="1" algn="l"/>
            <a:r>
              <a:rPr lang="en-US" b="0" dirty="0" smtClean="0"/>
              <a:t>I got list</a:t>
            </a:r>
            <a:r>
              <a:rPr lang="en-US" b="0" baseline="0" dirty="0" smtClean="0"/>
              <a:t> from library admin office, national peers</a:t>
            </a:r>
          </a:p>
          <a:p>
            <a:pPr lvl="1" algn="l"/>
            <a:r>
              <a:rPr lang="en-US" b="0" baseline="0" dirty="0" smtClean="0"/>
              <a:t>For you it could be locals, other house museums, etc. </a:t>
            </a:r>
            <a:endParaRPr lang="en-US" b="0" dirty="0" smtClean="0"/>
          </a:p>
          <a:p>
            <a:pPr lvl="1" algn="l"/>
            <a:endParaRPr lang="en-US" b="1" dirty="0" smtClean="0"/>
          </a:p>
          <a:p>
            <a:pPr lvl="1" algn="l"/>
            <a:endParaRPr lang="en-US" b="1" dirty="0" smtClean="0"/>
          </a:p>
          <a:p>
            <a:pPr lvl="1" algn="l"/>
            <a:r>
              <a:rPr lang="en-US" b="1" dirty="0" smtClean="0"/>
              <a:t>What to review:</a:t>
            </a:r>
            <a:endParaRPr lang="en-US" b="0" dirty="0" smtClean="0"/>
          </a:p>
          <a:p>
            <a:pPr lvl="1" algn="l"/>
            <a:r>
              <a:rPr lang="en-US" dirty="0" smtClean="0"/>
              <a:t>Policies </a:t>
            </a:r>
          </a:p>
          <a:p>
            <a:pPr lvl="1" algn="l"/>
            <a:r>
              <a:rPr lang="en-US" dirty="0" smtClean="0"/>
              <a:t>Fees</a:t>
            </a:r>
          </a:p>
          <a:p>
            <a:pPr lvl="1" algn="l"/>
            <a:r>
              <a:rPr lang="en-US" dirty="0" smtClean="0"/>
              <a:t>Delivery method</a:t>
            </a:r>
          </a:p>
          <a:p>
            <a:pPr lvl="1" algn="l"/>
            <a:r>
              <a:rPr lang="en-US" dirty="0" smtClean="0"/>
              <a:t>If I saw something I really liked, I copied or saved link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b="1" dirty="0" smtClean="0"/>
              <a:t>Logistics</a:t>
            </a:r>
          </a:p>
          <a:p>
            <a:pPr algn="l"/>
            <a:r>
              <a:rPr lang="en-US" dirty="0" smtClean="0"/>
              <a:t>spreadsheet</a:t>
            </a:r>
          </a:p>
          <a:p>
            <a:pPr algn="l"/>
            <a:r>
              <a:rPr lang="en-US" dirty="0" smtClean="0"/>
              <a:t>web site</a:t>
            </a:r>
          </a:p>
          <a:p>
            <a:pPr algn="l"/>
            <a:r>
              <a:rPr lang="en-US" dirty="0" smtClean="0"/>
              <a:t>Phone</a:t>
            </a:r>
            <a:r>
              <a:rPr lang="en-US" baseline="0" dirty="0" smtClean="0"/>
              <a:t> calls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BD4EE-3652-4818-A700-B1E75FED849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40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Summarized outcome of peer review in the area of fees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BD4EE-3652-4818-A700-B1E75FED84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23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NOW:</a:t>
            </a:r>
          </a:p>
          <a:p>
            <a:endParaRPr lang="en-US" dirty="0" smtClean="0"/>
          </a:p>
          <a:p>
            <a:r>
              <a:rPr lang="en-US" dirty="0" smtClean="0"/>
              <a:t>Looking at research assistance:</a:t>
            </a:r>
            <a:r>
              <a:rPr lang="en-US" baseline="0" dirty="0" smtClean="0"/>
              <a:t>  15 minutes free?  30? Where to draw THAT line..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Assessment stage – tracking jobs,</a:t>
            </a:r>
            <a:r>
              <a:rPr lang="en-US" baseline="0" dirty="0" smtClean="0"/>
              <a:t> hours, money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FUTURE:</a:t>
            </a:r>
          </a:p>
          <a:p>
            <a:endParaRPr lang="en-US" dirty="0" smtClean="0"/>
          </a:p>
          <a:p>
            <a:r>
              <a:rPr lang="en-US" dirty="0" smtClean="0"/>
              <a:t>Want to accept credit cards – very difficult in our environment</a:t>
            </a:r>
          </a:p>
          <a:p>
            <a:endParaRPr lang="en-US" dirty="0" smtClean="0"/>
          </a:p>
          <a:p>
            <a:r>
              <a:rPr lang="en-US" smtClean="0"/>
              <a:t>Is </a:t>
            </a:r>
            <a:r>
              <a:rPr lang="en-US" dirty="0" smtClean="0"/>
              <a:t>it even worth it to charge? we could modify – only charge commercial patrons for instance..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BD4EE-3652-4818-A700-B1E75FED849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84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BD4EE-3652-4818-A700-B1E75FED84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5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BD4EE-3652-4818-A700-B1E75FED849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29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BD4EE-3652-4818-A700-B1E75FED849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8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BD4EE-3652-4818-A700-B1E75FED849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28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BD4EE-3652-4818-A700-B1E75FED849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69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BD4EE-3652-4818-A700-B1E75FED84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28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years,</a:t>
            </a:r>
            <a:r>
              <a:rPr lang="en-US" baseline="0" dirty="0" smtClean="0"/>
              <a:t> loosely affiliated collections, not strong central management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needed to be consistent  in order to lower risks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RPG had digital production person on it, </a:t>
            </a:r>
          </a:p>
          <a:p>
            <a:endParaRPr lang="en-US" dirty="0"/>
          </a:p>
          <a:p>
            <a:r>
              <a:rPr lang="en-US" dirty="0" smtClean="0"/>
              <a:t>Working slowly, amongst other responsibilities</a:t>
            </a:r>
            <a:r>
              <a:rPr lang="en-US" baseline="0" dirty="0" smtClean="0"/>
              <a:t> for a year</a:t>
            </a:r>
          </a:p>
          <a:p>
            <a:endParaRPr lang="en-US" baseline="0" dirty="0" smtClean="0"/>
          </a:p>
          <a:p>
            <a:r>
              <a:rPr lang="en-US" baseline="0" dirty="0" smtClean="0"/>
              <a:t>U</a:t>
            </a:r>
            <a:r>
              <a:rPr lang="en-US" dirty="0" smtClean="0"/>
              <a:t>pdates regularly with supervisor, occasionally to larger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BD4EE-3652-4818-A700-B1E75FED84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8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Philosophy – how open do you want to be?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Duplication fee (somewhat to recover the cost to actually do the work)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Use/license/permission fee  (a fee [usually] to help the organization holding the materials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chose to do no more photocopying, because it is hard physically on the materials – scan only, keep digital copy and maybe even make it available online if copyright allows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BD4EE-3652-4818-A700-B1E75FED84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26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729435E-21A1-401B-9C1B-7AC2E9966988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DB6194A-8DE7-4070-8240-4F63FA0A22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117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9435E-21A1-401B-9C1B-7AC2E9966988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194A-8DE7-4070-8240-4F63FA0A2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79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9435E-21A1-401B-9C1B-7AC2E9966988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194A-8DE7-4070-8240-4F63FA0A22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0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9435E-21A1-401B-9C1B-7AC2E9966988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194A-8DE7-4070-8240-4F63FA0A22F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351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9435E-21A1-401B-9C1B-7AC2E9966988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194A-8DE7-4070-8240-4F63FA0A2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0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9435E-21A1-401B-9C1B-7AC2E9966988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194A-8DE7-4070-8240-4F63FA0A22F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871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9435E-21A1-401B-9C1B-7AC2E9966988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194A-8DE7-4070-8240-4F63FA0A22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564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9435E-21A1-401B-9C1B-7AC2E9966988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194A-8DE7-4070-8240-4F63FA0A22F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098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9435E-21A1-401B-9C1B-7AC2E9966988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194A-8DE7-4070-8240-4F63FA0A22F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414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9435E-21A1-401B-9C1B-7AC2E9966988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194A-8DE7-4070-8240-4F63FA0A2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28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9435E-21A1-401B-9C1B-7AC2E9966988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194A-8DE7-4070-8240-4F63FA0A22F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62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9435E-21A1-401B-9C1B-7AC2E9966988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194A-8DE7-4070-8240-4F63FA0A2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01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9435E-21A1-401B-9C1B-7AC2E9966988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194A-8DE7-4070-8240-4F63FA0A22F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277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9435E-21A1-401B-9C1B-7AC2E9966988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194A-8DE7-4070-8240-4F63FA0A22F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06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9435E-21A1-401B-9C1B-7AC2E9966988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194A-8DE7-4070-8240-4F63FA0A2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1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9435E-21A1-401B-9C1B-7AC2E9966988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194A-8DE7-4070-8240-4F63FA0A22F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49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9435E-21A1-401B-9C1B-7AC2E9966988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194A-8DE7-4070-8240-4F63FA0A2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18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29435E-21A1-401B-9C1B-7AC2E9966988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B6194A-8DE7-4070-8240-4F63FA0A2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0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.library.ucf.edu/cdm/landingpage/collection/ARC" TargetMode="External"/><Relationship Id="rId2" Type="http://schemas.openxmlformats.org/officeDocument/2006/relationships/hyperlink" Target="http://ucfarchon.fcla.ed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library.ucf.edu/SpecialCollections/Forms/ReproductionCostForm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1.xlsx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255363"/>
            <a:ext cx="6815669" cy="2131301"/>
          </a:xfrm>
        </p:spPr>
        <p:txBody>
          <a:bodyPr>
            <a:noAutofit/>
          </a:bodyPr>
          <a:lstStyle/>
          <a:p>
            <a:r>
              <a:rPr lang="en-US" sz="4000" dirty="0" smtClean="0"/>
              <a:t>You want what?</a:t>
            </a:r>
            <a:br>
              <a:rPr lang="en-US" sz="4000" dirty="0" smtClean="0"/>
            </a:br>
            <a:r>
              <a:rPr lang="en-US" sz="4000" dirty="0" smtClean="0"/>
              <a:t>Responding to patron </a:t>
            </a:r>
            <a:br>
              <a:rPr lang="en-US" sz="4000" dirty="0" smtClean="0"/>
            </a:br>
            <a:r>
              <a:rPr lang="en-US" sz="4000" dirty="0" smtClean="0"/>
              <a:t>duplication requests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8232" y="3746401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Society of Florida Archivists</a:t>
            </a:r>
          </a:p>
          <a:p>
            <a:r>
              <a:rPr lang="en-US" sz="3200" dirty="0" smtClean="0"/>
              <a:t>May 15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, 2015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8523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Archives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43942"/>
            <a:ext cx="9601196" cy="3906982"/>
          </a:xfrm>
        </p:spPr>
        <p:txBody>
          <a:bodyPr/>
          <a:lstStyle/>
          <a:p>
            <a:r>
              <a:rPr lang="en-US" dirty="0" smtClean="0"/>
              <a:t>60</a:t>
            </a:r>
            <a:r>
              <a:rPr lang="en-US" dirty="0"/>
              <a:t>+ </a:t>
            </a:r>
            <a:r>
              <a:rPr lang="en-US" dirty="0" smtClean="0"/>
              <a:t>Collections </a:t>
            </a:r>
            <a:r>
              <a:rPr lang="en-US" dirty="0"/>
              <a:t>covering University History, Presidential Records, Athletics, Branches, Offices, Services, and </a:t>
            </a:r>
            <a:r>
              <a:rPr lang="en-US" dirty="0" smtClean="0"/>
              <a:t>Programs </a:t>
            </a:r>
          </a:p>
          <a:p>
            <a:pPr lvl="1"/>
            <a:r>
              <a:rPr lang="en-US" dirty="0" smtClean="0"/>
              <a:t>Finding Aids: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://ucfarchon.fcla.edu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~915 linear feet of materials: ~600 processed, ~315 unprocessed (as of June 30, 2014)</a:t>
            </a:r>
          </a:p>
          <a:p>
            <a:endParaRPr lang="en-US" dirty="0" smtClean="0"/>
          </a:p>
          <a:p>
            <a:r>
              <a:rPr lang="en-US" dirty="0" smtClean="0"/>
              <a:t>Limited materials in Digital Collection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digital.library.ucf.edu/cdm/landingpage/collection/ARC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39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43655"/>
            <a:ext cx="9601196" cy="3894083"/>
          </a:xfrm>
        </p:spPr>
        <p:txBody>
          <a:bodyPr/>
          <a:lstStyle/>
          <a:p>
            <a:r>
              <a:rPr lang="en-US" dirty="0"/>
              <a:t>If it can be done, it will be done!</a:t>
            </a:r>
          </a:p>
          <a:p>
            <a:r>
              <a:rPr lang="en-US" dirty="0"/>
              <a:t>Things to consider:</a:t>
            </a:r>
          </a:p>
          <a:p>
            <a:pPr lvl="1"/>
            <a:r>
              <a:rPr lang="en-US" dirty="0" smtClean="0"/>
              <a:t>Control</a:t>
            </a:r>
          </a:p>
          <a:p>
            <a:pPr lvl="1"/>
            <a:r>
              <a:rPr lang="en-US" dirty="0" smtClean="0"/>
              <a:t>Copyright</a:t>
            </a:r>
            <a:endParaRPr lang="en-US" dirty="0"/>
          </a:p>
          <a:p>
            <a:pPr lvl="1"/>
            <a:r>
              <a:rPr lang="en-US" dirty="0"/>
              <a:t>Deadlines (patron’s &amp; department’s)</a:t>
            </a:r>
          </a:p>
          <a:p>
            <a:pPr lvl="1"/>
            <a:r>
              <a:rPr lang="en-US" dirty="0"/>
              <a:t>Delivery </a:t>
            </a:r>
            <a:r>
              <a:rPr lang="en-US" dirty="0" smtClean="0"/>
              <a:t>Options (photocopies, photoduplication, digital copies | low or high res)</a:t>
            </a:r>
          </a:p>
          <a:p>
            <a:pPr lvl="1"/>
            <a:r>
              <a:rPr lang="en-US" dirty="0" smtClean="0"/>
              <a:t>Outstanding Duplication </a:t>
            </a:r>
            <a:r>
              <a:rPr lang="en-US" dirty="0"/>
              <a:t>R</a:t>
            </a:r>
            <a:r>
              <a:rPr lang="en-US" dirty="0" smtClean="0"/>
              <a:t>equests</a:t>
            </a:r>
          </a:p>
          <a:p>
            <a:pPr lvl="1"/>
            <a:r>
              <a:rPr lang="en-US" dirty="0" smtClean="0"/>
              <a:t>Priority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54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43941"/>
            <a:ext cx="9601196" cy="3940233"/>
          </a:xfrm>
        </p:spPr>
        <p:txBody>
          <a:bodyPr/>
          <a:lstStyle/>
          <a:p>
            <a:r>
              <a:rPr lang="en-US" dirty="0" smtClean="0"/>
              <a:t>UCF’s General Council is drafting </a:t>
            </a:r>
            <a:r>
              <a:rPr lang="en-US" dirty="0"/>
              <a:t>a</a:t>
            </a:r>
            <a:r>
              <a:rPr lang="en-US" dirty="0" smtClean="0"/>
              <a:t> copyright policy, involving Business Services, Marketing, Athletics, and SCUA</a:t>
            </a:r>
          </a:p>
          <a:p>
            <a:r>
              <a:rPr lang="en-US" dirty="0" smtClean="0"/>
              <a:t>Commercial endeavors are referred to Business Services</a:t>
            </a:r>
          </a:p>
          <a:p>
            <a:r>
              <a:rPr lang="en-US" dirty="0" smtClean="0"/>
              <a:t>Non-Commercial users must go through the appropriate department, depending on the materials they want</a:t>
            </a:r>
          </a:p>
          <a:p>
            <a:pPr lvl="1"/>
            <a:r>
              <a:rPr lang="en-US" dirty="0" smtClean="0"/>
              <a:t>SCUA &amp; Marketing share materials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51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27890"/>
            <a:ext cx="9601196" cy="3957144"/>
          </a:xfrm>
        </p:spPr>
        <p:txBody>
          <a:bodyPr/>
          <a:lstStyle/>
          <a:p>
            <a:r>
              <a:rPr lang="en-US" dirty="0" smtClean="0"/>
              <a:t>Pricing Schedule determined prior to my arrival</a:t>
            </a:r>
          </a:p>
          <a:p>
            <a:pPr lvl="1"/>
            <a:r>
              <a:rPr lang="en-US" dirty="0">
                <a:hlinkClick r:id="rId2"/>
              </a:rPr>
              <a:t>http://library.ucf.edu/SpecialCollections/Forms/ReproductionCostForm.pdf</a:t>
            </a:r>
            <a:endParaRPr lang="en-US" dirty="0"/>
          </a:p>
          <a:p>
            <a:pPr lvl="1"/>
            <a:r>
              <a:rPr lang="en-US" dirty="0" smtClean="0"/>
              <a:t>Link to change in July </a:t>
            </a:r>
            <a:r>
              <a:rPr lang="en-US" dirty="0" smtClean="0">
                <a:sym typeface="Wingdings" panose="05000000000000000000" pitchFamily="2" charset="2"/>
              </a:rPr>
              <a:t> </a:t>
            </a:r>
            <a:endParaRPr lang="en-US" dirty="0" smtClean="0"/>
          </a:p>
          <a:p>
            <a:r>
              <a:rPr lang="en-US" dirty="0" smtClean="0"/>
              <a:t>Fees are not handled in-house, must go through:</a:t>
            </a:r>
          </a:p>
          <a:p>
            <a:pPr lvl="1"/>
            <a:r>
              <a:rPr lang="en-US" dirty="0" smtClean="0"/>
              <a:t>Interlibrary Loan for American Express, Discover, MasterCard, or Visa</a:t>
            </a:r>
          </a:p>
          <a:p>
            <a:pPr lvl="1"/>
            <a:r>
              <a:rPr lang="en-US" dirty="0" smtClean="0"/>
              <a:t>Accountant in Administration for internal payments through departments</a:t>
            </a:r>
          </a:p>
          <a:p>
            <a:r>
              <a:rPr lang="en-US" dirty="0" smtClean="0"/>
              <a:t>Use fees differ, non-profit vs. commercial</a:t>
            </a:r>
          </a:p>
          <a:p>
            <a:pPr lvl="1"/>
            <a:r>
              <a:rPr lang="en-US" dirty="0" smtClean="0"/>
              <a:t>In certain circumstances, waived for UCF students, faculty, &amp; staff</a:t>
            </a:r>
          </a:p>
        </p:txBody>
      </p:sp>
    </p:spTree>
    <p:extLst>
      <p:ext uri="{BB962C8B-B14F-4D97-AF65-F5344CB8AC3E}">
        <p14:creationId xmlns:p14="http://schemas.microsoft.com/office/powerpoint/2010/main" val="254767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692398" y="1824636"/>
            <a:ext cx="6815669" cy="1430008"/>
          </a:xfrm>
        </p:spPr>
        <p:txBody>
          <a:bodyPr/>
          <a:lstStyle/>
          <a:p>
            <a:r>
              <a:rPr lang="en-US" sz="4000" dirty="0" smtClean="0"/>
              <a:t>Building a consistent duplication program – the UF approach</a:t>
            </a:r>
            <a:endParaRPr lang="en-US"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Cathy Martyniak</a:t>
            </a:r>
          </a:p>
          <a:p>
            <a:r>
              <a:rPr lang="en-US" sz="4000" dirty="0" smtClean="0"/>
              <a:t>Digital Asset Manager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6594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327114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UF Special and Area Studies Collections (SASC)</a:t>
            </a:r>
          </a:p>
          <a:p>
            <a:r>
              <a:rPr lang="en-US" dirty="0" smtClean="0"/>
              <a:t>15 collections including Florida History, Children’s Literature, University Archives, Popular Culture, etc., containing all formats</a:t>
            </a:r>
          </a:p>
          <a:p>
            <a:r>
              <a:rPr lang="en-US" dirty="0" smtClean="0"/>
              <a:t>Historically, no coordination when responding to duplication requests</a:t>
            </a:r>
          </a:p>
          <a:p>
            <a:r>
              <a:rPr lang="en-US" dirty="0" smtClean="0"/>
              <a:t>New SASC management approved creation of consistent system, including drafting of policies, work flows, fees, forms, etc.</a:t>
            </a:r>
          </a:p>
          <a:p>
            <a:r>
              <a:rPr lang="en-US" dirty="0" smtClean="0"/>
              <a:t>Reproduction process group started April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50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questions we asked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lvl="1"/>
            <a:r>
              <a:rPr lang="en-US" dirty="0" smtClean="0"/>
              <a:t>How ‘available’ do we want to make our content?</a:t>
            </a:r>
          </a:p>
          <a:p>
            <a:pPr lvl="1"/>
            <a:r>
              <a:rPr lang="en-US" dirty="0" smtClean="0"/>
              <a:t>Who will do the work? What are the work flows?</a:t>
            </a:r>
          </a:p>
          <a:p>
            <a:pPr lvl="1"/>
            <a:r>
              <a:rPr lang="en-US" dirty="0" smtClean="0"/>
              <a:t>Do we have enough documentation to understand limitations with our collections??</a:t>
            </a:r>
          </a:p>
          <a:p>
            <a:pPr lvl="1"/>
            <a:r>
              <a:rPr lang="en-US" dirty="0" smtClean="0"/>
              <a:t>Do we want to charge any fees? What kinds of fees to charge? How can we accept funds?</a:t>
            </a:r>
          </a:p>
          <a:p>
            <a:pPr lvl="1"/>
            <a:r>
              <a:rPr lang="en-US" dirty="0" smtClean="0"/>
              <a:t>How best to deliver requested content?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1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work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Interview curators </a:t>
            </a:r>
          </a:p>
          <a:p>
            <a:r>
              <a:rPr lang="en-US" dirty="0" smtClean="0"/>
              <a:t>Conduct a peer review	</a:t>
            </a:r>
          </a:p>
          <a:p>
            <a:r>
              <a:rPr lang="en-US" dirty="0" smtClean="0"/>
              <a:t>Consider technology</a:t>
            </a:r>
          </a:p>
          <a:p>
            <a:r>
              <a:rPr lang="en-US" dirty="0" smtClean="0"/>
              <a:t>Start drafting guidelines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9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586876"/>
              </p:ext>
            </p:extLst>
          </p:nvPr>
        </p:nvGraphicFramePr>
        <p:xfrm>
          <a:off x="2224318" y="771071"/>
          <a:ext cx="7314815" cy="5303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Worksheet" r:id="rId4" imgW="7820143" imgH="6934242" progId="Excel.Sheet.12">
                  <p:embed/>
                </p:oleObj>
              </mc:Choice>
              <mc:Fallback>
                <p:oleObj name="Worksheet" r:id="rId4" imgW="7820143" imgH="693424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4318" y="771071"/>
                        <a:ext cx="7314815" cy="5303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74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and in the future…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Applying centralized guidelines to all requests within all 15 units</a:t>
            </a:r>
          </a:p>
          <a:p>
            <a:r>
              <a:rPr lang="en-US" dirty="0"/>
              <a:t>A</a:t>
            </a:r>
            <a:r>
              <a:rPr lang="en-US" dirty="0" smtClean="0"/>
              <a:t>ssessment effort</a:t>
            </a:r>
          </a:p>
          <a:p>
            <a:r>
              <a:rPr lang="en-US" dirty="0" smtClean="0"/>
              <a:t>Expand payment options</a:t>
            </a:r>
          </a:p>
          <a:p>
            <a:r>
              <a:rPr lang="en-US" dirty="0" smtClean="0"/>
              <a:t>Monitor over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39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Orange County Regional History Center Patron Duplication Policy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Garret B. Kremer-Wright, CA</a:t>
            </a:r>
          </a:p>
          <a:p>
            <a:r>
              <a:rPr lang="en-US" dirty="0" smtClean="0"/>
              <a:t>Archivist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92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Patron Duplication Request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a policy and procedure in place</a:t>
            </a:r>
          </a:p>
          <a:p>
            <a:r>
              <a:rPr lang="en-US" dirty="0" smtClean="0"/>
              <a:t>We make photocopies and digital scans for researchers</a:t>
            </a:r>
          </a:p>
          <a:p>
            <a:r>
              <a:rPr lang="en-US" dirty="0" smtClean="0"/>
              <a:t>Unless restricted by copyright we will provide duplication of material</a:t>
            </a:r>
          </a:p>
          <a:p>
            <a:pPr lvl="1"/>
            <a:r>
              <a:rPr lang="en-US" dirty="0" smtClean="0"/>
              <a:t>Fees charged</a:t>
            </a:r>
          </a:p>
          <a:p>
            <a:pPr lvl="2"/>
            <a:r>
              <a:rPr lang="en-US" dirty="0" smtClean="0"/>
              <a:t>$0.25/page for photocopies (paper size and type of output does not matter)</a:t>
            </a:r>
          </a:p>
          <a:p>
            <a:pPr lvl="2"/>
            <a:r>
              <a:rPr lang="en-US" dirty="0" smtClean="0"/>
              <a:t>$10/image to provide high resolution digital scan (300 or 600 dpi)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49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Library and Archives Reproduction </a:t>
            </a:r>
            <a:br>
              <a:rPr lang="en-US" sz="3600" dirty="0" smtClean="0"/>
            </a:br>
            <a:r>
              <a:rPr lang="en-US" sz="3600" dirty="0" smtClean="0"/>
              <a:t>and Use Fees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27" y="2514599"/>
            <a:ext cx="3405720" cy="374904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374" y="2514599"/>
            <a:ext cx="3358805" cy="3749040"/>
          </a:xfrm>
        </p:spPr>
      </p:pic>
    </p:spTree>
    <p:extLst>
      <p:ext uri="{BB962C8B-B14F-4D97-AF65-F5344CB8AC3E}">
        <p14:creationId xmlns:p14="http://schemas.microsoft.com/office/powerpoint/2010/main" val="373284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Duplication vs. Usage Fees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Duplication Fees</a:t>
            </a:r>
          </a:p>
          <a:p>
            <a:pPr lvl="1"/>
            <a:r>
              <a:rPr lang="en-US" dirty="0" smtClean="0"/>
              <a:t>Used to cover staff time and continue ongoing preservation of collections held in our repository</a:t>
            </a:r>
          </a:p>
          <a:p>
            <a:pPr lvl="1"/>
            <a:r>
              <a:rPr lang="en-US" dirty="0" smtClean="0"/>
              <a:t>Are able to charge a nominal fee for services provided (as a non-profit)</a:t>
            </a:r>
          </a:p>
          <a:p>
            <a:pPr lvl="1"/>
            <a:r>
              <a:rPr lang="en-US" dirty="0" smtClean="0"/>
              <a:t>Duplication for research purposes only</a:t>
            </a:r>
          </a:p>
        </p:txBody>
      </p:sp>
    </p:spTree>
    <p:extLst>
      <p:ext uri="{BB962C8B-B14F-4D97-AF65-F5344CB8AC3E}">
        <p14:creationId xmlns:p14="http://schemas.microsoft.com/office/powerpoint/2010/main" val="107618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Duplication vs. Usage Fees</a:t>
            </a:r>
            <a:br>
              <a:rPr lang="en-US" dirty="0" smtClean="0"/>
            </a:br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Usage Fees</a:t>
            </a:r>
          </a:p>
          <a:p>
            <a:pPr lvl="1"/>
            <a:r>
              <a:rPr lang="en-US" dirty="0" smtClean="0"/>
              <a:t>Prices were determined after consulting other similar organizations in the region</a:t>
            </a:r>
          </a:p>
          <a:p>
            <a:pPr lvl="1"/>
            <a:r>
              <a:rPr lang="en-US" dirty="0" smtClean="0"/>
              <a:t>Have different fees for for-profit and non-profit organizations</a:t>
            </a:r>
            <a:endParaRPr lang="en-US" dirty="0"/>
          </a:p>
          <a:p>
            <a:pPr lvl="1"/>
            <a:r>
              <a:rPr lang="en-US" dirty="0" smtClean="0"/>
              <a:t>Waiver of these fees can only be done by Executive Director of organization</a:t>
            </a:r>
          </a:p>
          <a:p>
            <a:pPr lvl="1"/>
            <a:r>
              <a:rPr lang="en-US" dirty="0" smtClean="0"/>
              <a:t>Copyright must be obtained by researchers; we have an additional “Permission to Reproduce” form they sign</a:t>
            </a:r>
          </a:p>
        </p:txBody>
      </p:sp>
    </p:spTree>
    <p:extLst>
      <p:ext uri="{BB962C8B-B14F-4D97-AF65-F5344CB8AC3E}">
        <p14:creationId xmlns:p14="http://schemas.microsoft.com/office/powerpoint/2010/main" val="123581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regarding Duplication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Material can end up on social media sites or publications without proper credit</a:t>
            </a:r>
          </a:p>
          <a:p>
            <a:r>
              <a:rPr lang="en-US" dirty="0" smtClean="0"/>
              <a:t>Organizations can not control what researchers do with material once it </a:t>
            </a:r>
            <a:r>
              <a:rPr lang="en-US" smtClean="0"/>
              <a:t>leaves repository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04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UCF’s Established </a:t>
            </a:r>
            <a:br>
              <a:rPr lang="en-US" sz="4000" dirty="0" smtClean="0"/>
            </a:br>
            <a:r>
              <a:rPr lang="en-US" sz="4000" dirty="0" smtClean="0"/>
              <a:t>Duplication </a:t>
            </a:r>
            <a:r>
              <a:rPr lang="en-US" sz="4000" dirty="0"/>
              <a:t>S</a:t>
            </a:r>
            <a:r>
              <a:rPr lang="en-US" sz="4000" dirty="0" smtClean="0"/>
              <a:t>ystem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Mary Rubin, Senior Archivist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5387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982132"/>
            <a:ext cx="9601196" cy="1303867"/>
          </a:xfrm>
        </p:spPr>
        <p:txBody>
          <a:bodyPr/>
          <a:lstStyle/>
          <a:p>
            <a:r>
              <a:rPr lang="en-US" dirty="0" smtClean="0"/>
              <a:t>UCF’s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443943"/>
            <a:ext cx="9727275" cy="3906982"/>
          </a:xfrm>
        </p:spPr>
        <p:txBody>
          <a:bodyPr>
            <a:normAutofit/>
          </a:bodyPr>
          <a:lstStyle/>
          <a:p>
            <a:r>
              <a:rPr lang="en-US" dirty="0" smtClean="0"/>
              <a:t>University of Central Florida is the 2</a:t>
            </a:r>
            <a:r>
              <a:rPr lang="en-US" baseline="30000" dirty="0" smtClean="0"/>
              <a:t>nd</a:t>
            </a:r>
            <a:r>
              <a:rPr lang="en-US" dirty="0" smtClean="0"/>
              <a:t> largest university in the nation with 61,000+ students.</a:t>
            </a:r>
          </a:p>
          <a:p>
            <a:pPr lvl="1"/>
            <a:r>
              <a:rPr lang="en-US" dirty="0" smtClean="0"/>
              <a:t>Founded in 1963 and located in Orlando, Florida.</a:t>
            </a:r>
          </a:p>
          <a:p>
            <a:endParaRPr lang="en-US" dirty="0"/>
          </a:p>
          <a:p>
            <a:r>
              <a:rPr lang="en-US" dirty="0" smtClean="0"/>
              <a:t>Special Collections &amp; University Archives (SCUA) in the John C. </a:t>
            </a:r>
            <a:r>
              <a:rPr lang="en-US" dirty="0" err="1" smtClean="0"/>
              <a:t>Hitt</a:t>
            </a:r>
            <a:r>
              <a:rPr lang="en-US" dirty="0" smtClean="0"/>
              <a:t> Library</a:t>
            </a:r>
          </a:p>
          <a:p>
            <a:r>
              <a:rPr lang="en-US" dirty="0" smtClean="0"/>
              <a:t>One Archivist for Special Collections &amp; One Archivist for University Archives</a:t>
            </a:r>
          </a:p>
          <a:p>
            <a:pPr lvl="2"/>
            <a:r>
              <a:rPr lang="en-US" dirty="0" smtClean="0"/>
              <a:t>One Assistant to run the Reading Room, manage statistics, pull materials, etc.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79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1101</TotalTime>
  <Words>879</Words>
  <Application>Microsoft Office PowerPoint</Application>
  <PresentationFormat>Widescreen</PresentationFormat>
  <Paragraphs>168</Paragraphs>
  <Slides>19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Garamond</vt:lpstr>
      <vt:lpstr>Wingdings</vt:lpstr>
      <vt:lpstr>Organic</vt:lpstr>
      <vt:lpstr>Worksheet</vt:lpstr>
      <vt:lpstr>You want what? Responding to patron  duplication requests</vt:lpstr>
      <vt:lpstr>Orange County Regional History Center Patron Duplication Policy</vt:lpstr>
      <vt:lpstr>Patron Duplication Request </vt:lpstr>
      <vt:lpstr>Library and Archives Reproduction  and Use Fees</vt:lpstr>
      <vt:lpstr>Duplication vs. Usage Fees </vt:lpstr>
      <vt:lpstr>Duplication vs. Usage Fees Cont’d</vt:lpstr>
      <vt:lpstr>Issues regarding Duplication</vt:lpstr>
      <vt:lpstr>UCF’s Established  Duplication System</vt:lpstr>
      <vt:lpstr>UCF’s Background</vt:lpstr>
      <vt:lpstr>University Archives</vt:lpstr>
      <vt:lpstr>Philosophy</vt:lpstr>
      <vt:lpstr>Copyright</vt:lpstr>
      <vt:lpstr>Charges</vt:lpstr>
      <vt:lpstr>Building a consistent duplication program – the UF approach</vt:lpstr>
      <vt:lpstr>Background</vt:lpstr>
      <vt:lpstr>General questions we asked</vt:lpstr>
      <vt:lpstr>Early work </vt:lpstr>
      <vt:lpstr>PowerPoint Presentation</vt:lpstr>
      <vt:lpstr>Now and in the future…</vt:lpstr>
    </vt:vector>
  </TitlesOfParts>
  <Company>University of Florida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want what? Responding to patron duplication requests</dc:title>
  <dc:creator>Martyniak, Cathleen L</dc:creator>
  <cp:lastModifiedBy>Richter</cp:lastModifiedBy>
  <cp:revision>36</cp:revision>
  <dcterms:created xsi:type="dcterms:W3CDTF">2015-03-25T15:37:04Z</dcterms:created>
  <dcterms:modified xsi:type="dcterms:W3CDTF">2015-05-15T13:48:44Z</dcterms:modified>
</cp:coreProperties>
</file>