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81" r:id="rId18"/>
    <p:sldId id="271" r:id="rId19"/>
    <p:sldId id="284" r:id="rId20"/>
    <p:sldId id="272" r:id="rId21"/>
    <p:sldId id="273" r:id="rId22"/>
    <p:sldId id="274" r:id="rId23"/>
    <p:sldId id="275" r:id="rId24"/>
    <p:sldId id="276" r:id="rId25"/>
    <p:sldId id="282" r:id="rId26"/>
    <p:sldId id="277" r:id="rId27"/>
    <p:sldId id="278" r:id="rId28"/>
    <p:sldId id="279" r:id="rId29"/>
    <p:sldId id="283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AC7-45AE-44D3-B1CB-F768E67E951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7ECE-61BF-4B5A-9DB0-5E34FA774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6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AC7-45AE-44D3-B1CB-F768E67E951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7ECE-61BF-4B5A-9DB0-5E34FA774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AC7-45AE-44D3-B1CB-F768E67E951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7ECE-61BF-4B5A-9DB0-5E34FA774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5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AC7-45AE-44D3-B1CB-F768E67E951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7ECE-61BF-4B5A-9DB0-5E34FA774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3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AC7-45AE-44D3-B1CB-F768E67E951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7ECE-61BF-4B5A-9DB0-5E34FA774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6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AC7-45AE-44D3-B1CB-F768E67E951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7ECE-61BF-4B5A-9DB0-5E34FA774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0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AC7-45AE-44D3-B1CB-F768E67E951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7ECE-61BF-4B5A-9DB0-5E34FA774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AC7-45AE-44D3-B1CB-F768E67E951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7ECE-61BF-4B5A-9DB0-5E34FA774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2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AC7-45AE-44D3-B1CB-F768E67E951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7ECE-61BF-4B5A-9DB0-5E34FA774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0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AC7-45AE-44D3-B1CB-F768E67E951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7ECE-61BF-4B5A-9DB0-5E34FA774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6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AC7-45AE-44D3-B1CB-F768E67E951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7ECE-61BF-4B5A-9DB0-5E34FA774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4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FDAC7-45AE-44D3-B1CB-F768E67E951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7ECE-61BF-4B5A-9DB0-5E34FA774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8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digital.wolfsonian.org/WOLF020405/0000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igital.wolfsonian.org/WOLF049536/0000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.wolfsonian.org/" TargetMode="External"/><Relationship Id="rId2" Type="http://schemas.openxmlformats.org/officeDocument/2006/relationships/hyperlink" Target="http://library.wolfsonian.or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abs.wolfsonian.org/exhibits/panama/" TargetMode="External"/><Relationship Id="rId4" Type="http://schemas.openxmlformats.org/officeDocument/2006/relationships/hyperlink" Target="https://wolfsonianfiulibrary.wordpress.com/2015/04/08/a-night-at-the-museum-or-a-student-reception-with-wolfsonian-fiu-rare-book-librarians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ochelle@thewolf.fiu.edu" TargetMode="External"/><Relationship Id="rId2" Type="http://schemas.openxmlformats.org/officeDocument/2006/relationships/hyperlink" Target="mailto:derek@thewolf.fiu.ed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626" y="1012723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al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Metadata at the Museum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Processing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Visual Materials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Wolfsonian-FIU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88" y="4471811"/>
            <a:ext cx="28098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683" y="570272"/>
            <a:ext cx="90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Library is a popular stop on the Art Basel circuit. The materials spark creativity in visitors.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1216603"/>
            <a:ext cx="8078456" cy="53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683" y="570272"/>
            <a:ext cx="9035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photo is </a:t>
            </a:r>
            <a:r>
              <a:rPr lang="en-US" dirty="0"/>
              <a:t>from Anthony </a:t>
            </a:r>
            <a:r>
              <a:rPr lang="en-US" dirty="0" err="1"/>
              <a:t>Bordain’s</a:t>
            </a:r>
            <a:r>
              <a:rPr lang="en-US" dirty="0"/>
              <a:t> historic ocean liner </a:t>
            </a:r>
            <a:r>
              <a:rPr lang="en-US" dirty="0" smtClean="0"/>
              <a:t>feast at the </a:t>
            </a:r>
            <a:r>
              <a:rPr lang="en-US" dirty="0" err="1" smtClean="0"/>
              <a:t>Wolfsonian</a:t>
            </a:r>
            <a:r>
              <a:rPr lang="en-US" dirty="0" smtClean="0"/>
              <a:t>-FIU. </a:t>
            </a:r>
            <a:r>
              <a:rPr lang="en-US" dirty="0" err="1"/>
              <a:t>Bordain</a:t>
            </a:r>
            <a:r>
              <a:rPr lang="en-US" dirty="0"/>
              <a:t> came to the library during the South Beach Wine and Food festival to see antique menus from our extensive cruise company collection. He was inspired to host a seven course affair in our lobby.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38" y="2170651"/>
            <a:ext cx="5466736" cy="43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175" y="363438"/>
            <a:ext cx="1089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museum, then, presented an interesting equation of art and objects + books and images. Registrars and historians were employed at the outset to create inventories and catalogs of items. Educational programming and exhibits made use of all parts of the collection.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Currently curators oversee the object collection, </a:t>
            </a:r>
            <a:r>
              <a:rPr lang="en-US" u="sng" dirty="0">
                <a:hlinkClick r:id="rId2"/>
              </a:rPr>
              <a:t>http://digital.wolfsonian.org/WOLF020405/00001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89" y="2747188"/>
            <a:ext cx="4362450" cy="3933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0025" y="5726906"/>
            <a:ext cx="3714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Girl Sewing. </a:t>
            </a:r>
          </a:p>
          <a:p>
            <a:r>
              <a:rPr lang="en-US" sz="1400" dirty="0" smtClean="0"/>
              <a:t>Doris </a:t>
            </a:r>
            <a:r>
              <a:rPr lang="en-US" sz="1400" dirty="0" err="1" smtClean="0"/>
              <a:t>Emrick</a:t>
            </a:r>
            <a:r>
              <a:rPr lang="en-US" sz="1400" dirty="0" smtClean="0"/>
              <a:t> Lee (1905-1983), American painter.</a:t>
            </a:r>
          </a:p>
          <a:p>
            <a:r>
              <a:rPr lang="en-US" sz="1400" dirty="0"/>
              <a:t>Oil on </a:t>
            </a:r>
            <a:r>
              <a:rPr lang="en-US" sz="1400" dirty="0" smtClean="0"/>
              <a:t>canvas, 1931.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46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175" y="363438"/>
            <a:ext cx="9564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librarians oversee the book collection.</a:t>
            </a:r>
          </a:p>
          <a:p>
            <a:endParaRPr lang="en-US" dirty="0" smtClean="0"/>
          </a:p>
          <a:p>
            <a:r>
              <a:rPr lang="en-US" u="sng" dirty="0">
                <a:hlinkClick r:id="rId2"/>
              </a:rPr>
              <a:t>http://digital.wolfsonian.org/WOLF049536/00001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49" y="1387558"/>
            <a:ext cx="3705225" cy="434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39" y="1387558"/>
            <a:ext cx="3314700" cy="4256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175" y="5934670"/>
            <a:ext cx="9764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Once technology came into play, records for both collections were entered into different databases. </a:t>
            </a:r>
            <a:endParaRPr lang="en-US" dirty="0" smtClean="0"/>
          </a:p>
          <a:p>
            <a:r>
              <a:rPr lang="en-US" dirty="0" smtClean="0"/>
              <a:t>Objects </a:t>
            </a:r>
            <a:r>
              <a:rPr lang="en-US" dirty="0"/>
              <a:t>were loosely described in “Rediscovery,” while books were cataloged using MARC code in EOS.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0"/>
            <a:ext cx="11294858" cy="67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964" y="659285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Brief History of Information Systems at The Wolfsonian - FIU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5295" y="1494675"/>
            <a:ext cx="2668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Library Catalogs:</a:t>
            </a:r>
          </a:p>
          <a:p>
            <a:endParaRPr lang="en-US" dirty="0"/>
          </a:p>
          <a:p>
            <a:r>
              <a:rPr lang="en-US" dirty="0" smtClean="0"/>
              <a:t>Legacy DOS/MARC system</a:t>
            </a:r>
          </a:p>
          <a:p>
            <a:endParaRPr lang="en-US" dirty="0"/>
          </a:p>
          <a:p>
            <a:r>
              <a:rPr lang="en-US" dirty="0" smtClean="0"/>
              <a:t>EOS (now owned by </a:t>
            </a:r>
            <a:r>
              <a:rPr lang="en-US" dirty="0" err="1" smtClean="0"/>
              <a:t>sirsidynix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2764" y="1494675"/>
            <a:ext cx="3249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Collection Inventory Database:</a:t>
            </a:r>
          </a:p>
          <a:p>
            <a:endParaRPr lang="en-US" dirty="0"/>
          </a:p>
          <a:p>
            <a:r>
              <a:rPr lang="en-US" dirty="0" err="1" smtClean="0"/>
              <a:t>ReDiscovery</a:t>
            </a:r>
            <a:r>
              <a:rPr lang="en-US" dirty="0" smtClean="0"/>
              <a:t> (now called </a:t>
            </a:r>
            <a:r>
              <a:rPr lang="en-US" dirty="0" err="1" smtClean="0"/>
              <a:t>ReDiscovery</a:t>
            </a:r>
            <a:r>
              <a:rPr lang="en-US" dirty="0"/>
              <a:t> </a:t>
            </a:r>
            <a:r>
              <a:rPr lang="en-US" dirty="0" err="1" smtClean="0"/>
              <a:t>Proficio</a:t>
            </a:r>
            <a:r>
              <a:rPr lang="en-US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95" y="3249001"/>
            <a:ext cx="4987089" cy="3650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764" y="3016123"/>
            <a:ext cx="4794089" cy="41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3644" y="407772"/>
            <a:ext cx="2021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Librarians Catalog</a:t>
            </a:r>
          </a:p>
          <a:p>
            <a:endParaRPr lang="en-US" dirty="0"/>
          </a:p>
          <a:p>
            <a:r>
              <a:rPr lang="en-US" dirty="0" smtClean="0"/>
              <a:t>MARC</a:t>
            </a:r>
          </a:p>
          <a:p>
            <a:r>
              <a:rPr lang="en-US" dirty="0" smtClean="0"/>
              <a:t>LOC subjects</a:t>
            </a:r>
          </a:p>
          <a:p>
            <a:r>
              <a:rPr lang="en-US" dirty="0" smtClean="0"/>
              <a:t>Book-centered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99654" y="444843"/>
            <a:ext cx="2150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Registrars Inventory</a:t>
            </a:r>
          </a:p>
          <a:p>
            <a:endParaRPr lang="en-US" dirty="0"/>
          </a:p>
          <a:p>
            <a:r>
              <a:rPr lang="en-US" dirty="0" smtClean="0"/>
              <a:t>Format dictated by software</a:t>
            </a:r>
          </a:p>
          <a:p>
            <a:r>
              <a:rPr lang="en-US" dirty="0" smtClean="0"/>
              <a:t>Object/Item-centered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96" t="7946" r="24084" b="3158"/>
          <a:stretch/>
        </p:blipFill>
        <p:spPr>
          <a:xfrm>
            <a:off x="671612" y="2162098"/>
            <a:ext cx="4909382" cy="4909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8320" y="2380593"/>
            <a:ext cx="65836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06" y="0"/>
            <a:ext cx="83153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3945" y="1198179"/>
            <a:ext cx="9490841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Shared catalog records in the digital collection:</a:t>
            </a:r>
          </a:p>
          <a:p>
            <a:r>
              <a:rPr lang="en-US" dirty="0" smtClean="0"/>
              <a:t>Crosswalk MARC -&gt; MODS (LOC stylesheet) Crosswalk Object DB to MODS (made it 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57251" y="276225"/>
            <a:ext cx="10144124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0502"/>
            <a:ext cx="11020425" cy="66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006" y="1150374"/>
            <a:ext cx="6479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Wolfsonian-FIU collection consists of approximately 120,000 objects and 60,000 books, plus thousands of pieces of ephemera.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19" y="1857885"/>
            <a:ext cx="6680832" cy="49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1133475"/>
            <a:ext cx="8134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library staff focused on getting as much of the collection in the online catalog as possible for the sake of public access.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Often what was generally understood in the profession as best practices would be curbed as a result of unique filing systems from the past, shortcomings of the EOS system, lack of specialized staff, or the library’s actual physical organization. 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Brief records entered disregarded even the nominal respect for use of delimiters in tech format – in non-cataloging speak, </a:t>
            </a:r>
            <a:r>
              <a:rPr lang="en-US" dirty="0">
                <a:solidFill>
                  <a:srgbClr val="FF0000"/>
                </a:solidFill>
              </a:rPr>
              <a:t>stuff was just typed in</a:t>
            </a:r>
            <a:r>
              <a:rPr lang="en-US" dirty="0"/>
              <a:t>, often without proper coding.</a:t>
            </a:r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09550" y="11334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09550" y="22907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09550" y="37814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61224"/>
            <a:ext cx="11304383" cy="6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175" y="533400"/>
            <a:ext cx="94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There’s actually little known about this volume, but perhaps a clean record could increase access.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639608"/>
            <a:ext cx="4506754" cy="3380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639608"/>
            <a:ext cx="5658997" cy="470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2" y="771525"/>
            <a:ext cx="15525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recent records, such as this original one I created for a </a:t>
            </a:r>
            <a:r>
              <a:rPr lang="en-US" dirty="0" smtClean="0"/>
              <a:t>photograph </a:t>
            </a:r>
            <a:r>
              <a:rPr lang="en-US" dirty="0"/>
              <a:t>album in the Jean S. and Frederic A. </a:t>
            </a:r>
            <a:r>
              <a:rPr lang="en-US" dirty="0" err="1"/>
              <a:t>Sharf</a:t>
            </a:r>
            <a:r>
              <a:rPr lang="en-US" dirty="0"/>
              <a:t> Collection, are clean in MARC code, rich in subject headings, and bottom-heavy with metadata links.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26" y="471249"/>
            <a:ext cx="9407314" cy="56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2" y="771525"/>
            <a:ext cx="1552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record has </a:t>
            </a:r>
            <a:r>
              <a:rPr lang="en-US" dirty="0" smtClean="0"/>
              <a:t>eighty-seven </a:t>
            </a:r>
            <a:r>
              <a:rPr lang="en-US" dirty="0"/>
              <a:t>856 fields, which were all manually entered into the MARC record. Each corresponding image was photographed and stored on a server.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6" y="771525"/>
            <a:ext cx="9838853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0" y="658698"/>
            <a:ext cx="11603402" cy="669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996" y="289366"/>
            <a:ext cx="849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same record now can have one single link that points to the Digital Collection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50" y="600075"/>
            <a:ext cx="733634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2" y="1285875"/>
            <a:ext cx="5194895" cy="4019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1285875"/>
            <a:ext cx="5211734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075" y="866775"/>
            <a:ext cx="924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and updated records from EOS and Rediscovery are loaded to SobekCM on a regular basis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2075" y="1981200"/>
            <a:ext cx="9048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http:library.wolfsonian.org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http://digital.wolfsonian.org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38262" y="3486924"/>
            <a:ext cx="9248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Librarians post original blogs incorporating new images into contextual narrative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https://wolfsonianfiulibrary.wordpress.com/2015/04/08/a-night-at-the-museum-or-a-student-reception-with-wolfsonian-fiu-rare-book-librarians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New 360 degree virtual exhibitions allow distance patrons to “walk through” displays and link to digital records where they can “page through” scanned items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http://labs.wolfsonian.org/exhibits/panama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491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90" y="0"/>
            <a:ext cx="11296460" cy="67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374" y="1160206"/>
            <a:ext cx="32348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works were primarily made during the advent of modernity through World War II. Thematically and historically, pieces speak toward design, industrialization, propaganda, fascism, and international decorative arts. 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47" y="1281840"/>
            <a:ext cx="2887243" cy="3820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7308" y="5391150"/>
            <a:ext cx="4824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The Wrestler. </a:t>
            </a:r>
          </a:p>
          <a:p>
            <a:r>
              <a:rPr lang="en-US" sz="1400" dirty="0" smtClean="0"/>
              <a:t>Dudley </a:t>
            </a:r>
            <a:r>
              <a:rPr lang="en-US" sz="1400" dirty="0" err="1" smtClean="0"/>
              <a:t>Vaill</a:t>
            </a:r>
            <a:r>
              <a:rPr lang="en-US" sz="1400" dirty="0" smtClean="0"/>
              <a:t> Talcott </a:t>
            </a:r>
            <a:r>
              <a:rPr lang="en-US" sz="1400" dirty="0"/>
              <a:t>(1899-1986</a:t>
            </a:r>
            <a:r>
              <a:rPr lang="en-US" sz="1400" dirty="0" smtClean="0"/>
              <a:t>), American sculptor. </a:t>
            </a:r>
          </a:p>
          <a:p>
            <a:r>
              <a:rPr lang="en-US" sz="1400" dirty="0" smtClean="0"/>
              <a:t>Aluminum, 1929. Shown at the 1932 </a:t>
            </a:r>
            <a:r>
              <a:rPr lang="en-US" sz="1400" dirty="0"/>
              <a:t>Olympics, Los Angeles, CA.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73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Thank you. Come visit us!</a:t>
            </a:r>
            <a:endParaRPr lang="en-US" dirty="0">
              <a:solidFill>
                <a:srgbClr val="7030A0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Derek </a:t>
            </a:r>
            <a:r>
              <a:rPr lang="en-US" dirty="0" err="1" smtClean="0"/>
              <a:t>Merleaux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Digital Asset Manager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derek@thewolf.fiu.edu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Rochelle T. </a:t>
            </a:r>
            <a:r>
              <a:rPr lang="en-US" dirty="0" err="1" smtClean="0"/>
              <a:t>Pienn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Sharf</a:t>
            </a:r>
            <a:r>
              <a:rPr lang="en-US" dirty="0" smtClean="0"/>
              <a:t> Associate Librarian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r</a:t>
            </a:r>
            <a:r>
              <a:rPr lang="en-US" dirty="0" smtClean="0">
                <a:hlinkClick r:id="rId3"/>
              </a:rPr>
              <a:t>ochelle@thewolf.fiu.edu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8440" y="293501"/>
            <a:ext cx="374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did all this stuff come from?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47" y="764151"/>
            <a:ext cx="54768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74" y="334297"/>
            <a:ext cx="11759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Mitchell Wolfson, Jr., known as “</a:t>
            </a:r>
            <a:r>
              <a:rPr lang="en-US" dirty="0" err="1"/>
              <a:t>Micky</a:t>
            </a:r>
            <a:r>
              <a:rPr lang="en-US" dirty="0"/>
              <a:t>,” possesses the means, education, artistic eye and contextual insight to acquire meaningful books and objects. As a child </a:t>
            </a:r>
            <a:r>
              <a:rPr lang="en-US" dirty="0" err="1"/>
              <a:t>Micky</a:t>
            </a:r>
            <a:r>
              <a:rPr lang="en-US" dirty="0"/>
              <a:t> </a:t>
            </a:r>
            <a:r>
              <a:rPr lang="en-US" dirty="0" smtClean="0"/>
              <a:t>purchased </a:t>
            </a:r>
            <a:r>
              <a:rPr lang="en-US" dirty="0"/>
              <a:t>souvenirs on his many exotic travels with his family. His father, who passed away in 1983, was an entrepreneur. Wolfson Sr. founded the </a:t>
            </a:r>
            <a:r>
              <a:rPr lang="en-US" dirty="0" err="1"/>
              <a:t>Wometco</a:t>
            </a:r>
            <a:r>
              <a:rPr lang="en-US" dirty="0"/>
              <a:t> movie theater chain, which sold for $1 billion at the time. Thus the younger </a:t>
            </a:r>
            <a:r>
              <a:rPr lang="en-US" dirty="0" err="1"/>
              <a:t>Micky’s</a:t>
            </a:r>
            <a:r>
              <a:rPr lang="en-US" dirty="0"/>
              <a:t> cultivated habit of collecting escalated with his sizeable inheritance as an adult.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22" y="1674330"/>
            <a:ext cx="7869084" cy="49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6116" y="658762"/>
            <a:ext cx="7590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Micky</a:t>
            </a:r>
            <a:r>
              <a:rPr lang="en-US" dirty="0"/>
              <a:t> soon needed storage space for his purchases. It didn’t take long for him to fill the Washington Storage Company on Miami Beach.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67" y="1305093"/>
            <a:ext cx="6096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3639" y="363794"/>
            <a:ext cx="5565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 result, it was necessary for him to buy the building.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68" y="1157134"/>
            <a:ext cx="7620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213" y="432619"/>
            <a:ext cx="9802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Micky</a:t>
            </a:r>
            <a:r>
              <a:rPr lang="en-US" dirty="0"/>
              <a:t> hired an architect to renovate the building and added staff to catalog the massive collection. Eventually the museum opened to the public, and later became part of Florida International University.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3" y="1451640"/>
            <a:ext cx="68580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9239" y="334297"/>
            <a:ext cx="717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Wolfsonian-FIU became a mecca for art &amp; culture on South Beach.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762000"/>
            <a:ext cx="9092688" cy="60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Widescreen</PresentationFormat>
  <Paragraphs>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Bauhaus 93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Come visit us!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2015-04-20T16:10:30Z</dcterms:created>
  <dcterms:modified xsi:type="dcterms:W3CDTF">2015-04-21T16:26:25Z</dcterms:modified>
</cp:coreProperties>
</file>