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365" r:id="rId3"/>
    <p:sldId id="366" r:id="rId4"/>
    <p:sldId id="367" r:id="rId5"/>
    <p:sldId id="346" r:id="rId6"/>
    <p:sldId id="368" r:id="rId7"/>
    <p:sldId id="369" r:id="rId8"/>
    <p:sldId id="370" r:id="rId9"/>
    <p:sldId id="371" r:id="rId10"/>
    <p:sldId id="372" r:id="rId11"/>
    <p:sldId id="357" r:id="rId12"/>
    <p:sldId id="373" r:id="rId13"/>
    <p:sldId id="374" r:id="rId14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434" autoAdjust="0"/>
  </p:normalViewPr>
  <p:slideViewPr>
    <p:cSldViewPr>
      <p:cViewPr varScale="1">
        <p:scale>
          <a:sx n="47" d="100"/>
          <a:sy n="47" d="100"/>
        </p:scale>
        <p:origin x="10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5579-9BF9-4240-BCBB-7E3AAB50CD48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B5C6A-4FC0-49D8-99DF-3FE4691515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5C6A-4FC0-49D8-99DF-3FE4691515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6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5C6A-4FC0-49D8-99DF-3FE4691515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1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B8B0383-D2EF-4A3C-B9B1-39D5638738D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50E67B-E60D-458C-A80C-7AC584A53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383-D2EF-4A3C-B9B1-39D5638738D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E67B-E60D-458C-A80C-7AC584A53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B8B0383-D2EF-4A3C-B9B1-39D5638738D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550E67B-E60D-458C-A80C-7AC584A53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383-D2EF-4A3C-B9B1-39D5638738D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50E67B-E60D-458C-A80C-7AC584A53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383-D2EF-4A3C-B9B1-39D5638738D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550E67B-E60D-458C-A80C-7AC584A53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8B0383-D2EF-4A3C-B9B1-39D5638738D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550E67B-E60D-458C-A80C-7AC584A53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8B0383-D2EF-4A3C-B9B1-39D5638738D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550E67B-E60D-458C-A80C-7AC584A53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383-D2EF-4A3C-B9B1-39D5638738D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50E67B-E60D-458C-A80C-7AC584A53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383-D2EF-4A3C-B9B1-39D5638738D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50E67B-E60D-458C-A80C-7AC584A53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0383-D2EF-4A3C-B9B1-39D5638738D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50E67B-E60D-458C-A80C-7AC584A53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B8B0383-D2EF-4A3C-B9B1-39D5638738D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550E67B-E60D-458C-A80C-7AC584A53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8B0383-D2EF-4A3C-B9B1-39D5638738D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50E67B-E60D-458C-A80C-7AC584A53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loc.com/AA00011435/000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loc.com/CA90002906/000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loc.com/CA0130016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343049"/>
            <a:ext cx="9067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SFA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 the World: </a:t>
            </a:r>
            <a:endParaRPr lang="en-US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Dispatches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from SFA members in the international world of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archives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Society of Florida Archivists 2015 Annual Conference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Many Trails Across Florida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May 14, 2015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Brooke Wooldridge, Digital Library of the Caribbean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		Miguel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Asencio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Florida International University 	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5275" y="6019800"/>
            <a:ext cx="2765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www.dloc.com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Email:  bwooldri@fiu.edu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Phone: 305.348.3008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SAA</a:t>
            </a:r>
            <a:r>
              <a:rPr lang="en-US" sz="3600" dirty="0"/>
              <a:t> Latin American and Caribbean Cultural Heritage and Archives Roundtable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45" t="22223" r="22694" b="5554"/>
          <a:stretch/>
        </p:blipFill>
        <p:spPr>
          <a:xfrm>
            <a:off x="1796679" y="1493520"/>
            <a:ext cx="5416062" cy="40233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2830" y="5638800"/>
            <a:ext cx="8131570" cy="755561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Webinar Series organized by Natalie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Baur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, University of Miami, and Margarita Vargas Betancourt, University of Florida.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March 6 Webinar Available Online: </a:t>
            </a:r>
            <a:r>
              <a:rPr lang="en-US" sz="1800" dirty="0"/>
              <a:t>http://ufdc.ufl.edu/AA00029584/00002</a:t>
            </a:r>
            <a:endParaRPr lang="en-US" sz="18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48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Center for Research Libraries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3390" b="8475"/>
          <a:stretch/>
        </p:blipFill>
        <p:spPr>
          <a:xfrm>
            <a:off x="-6455" y="1905000"/>
            <a:ext cx="922665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dLOC</a:t>
            </a:r>
            <a:r>
              <a:rPr lang="en-US" dirty="0" smtClean="0"/>
              <a:t> Seed Grants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828800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The College of the Bahamas (COB) - $5,000 for “No Ordinary Time: Bahamians in the Allied Fight during the Second World War” 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Educa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Vision - $2,500 for “Advocacy and Activism in Haiti: 1915-2004” 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National Library of Aruba (BNA) - $2,000 for “Digitization Postcards collection 1960-1986 / Missing early issues of Aruba Esso News” 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University of Curacao (UOC) -$2,500 for “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Zikinzá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Collection of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Curaçao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Oral History Recordings” 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University of Suriname (UOS) - $5,000 for “University of Suriname Online Thesis Collection”</a:t>
            </a:r>
          </a:p>
        </p:txBody>
      </p:sp>
    </p:spTree>
    <p:extLst>
      <p:ext uri="{BB962C8B-B14F-4D97-AF65-F5344CB8AC3E}">
        <p14:creationId xmlns:p14="http://schemas.microsoft.com/office/powerpoint/2010/main" val="19558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31467" cy="7406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153400" cy="990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1A2E"/>
                </a:solidFill>
              </a:rPr>
              <a:t>Connections to SFA</a:t>
            </a:r>
            <a:endParaRPr lang="en-US" sz="4800" b="1" dirty="0">
              <a:solidFill>
                <a:srgbClr val="001A2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325231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001A2E"/>
                </a:solidFill>
                <a:latin typeface="+mj-lt"/>
                <a:ea typeface="+mj-ea"/>
                <a:cs typeface="+mj-cs"/>
              </a:rPr>
              <a:t>Florida/Caribbean Collections Speak to Each Other </a:t>
            </a:r>
          </a:p>
          <a:p>
            <a:pPr marL="342900" indent="-342900">
              <a:buAutoNum type="arabicPeriod"/>
            </a:pPr>
            <a:endParaRPr lang="en-US" sz="2800" b="1" dirty="0">
              <a:solidFill>
                <a:srgbClr val="001A2E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001A2E"/>
                </a:solidFill>
                <a:latin typeface="+mj-lt"/>
                <a:ea typeface="+mj-ea"/>
                <a:cs typeface="+mj-cs"/>
              </a:rPr>
              <a:t>Problems and Challenges are Similar</a:t>
            </a:r>
            <a:endParaRPr lang="en-US" sz="2800" b="1" dirty="0">
              <a:solidFill>
                <a:srgbClr val="001A2E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AutoNum type="arabicPeriod"/>
            </a:pPr>
            <a:endParaRPr lang="en-US" sz="2800" b="1" dirty="0" smtClean="0">
              <a:solidFill>
                <a:srgbClr val="001A2E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001A2E"/>
                </a:solidFill>
                <a:latin typeface="+mj-lt"/>
                <a:ea typeface="+mj-ea"/>
                <a:cs typeface="+mj-cs"/>
              </a:rPr>
              <a:t>Ample Opportunities for Sharing and Collaboration</a:t>
            </a:r>
            <a:endParaRPr lang="en-US" sz="2800" b="1" dirty="0">
              <a:solidFill>
                <a:srgbClr val="001A2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5581471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Carte du Mexique et de la Floride des terres </a:t>
            </a:r>
            <a:r>
              <a:rPr lang="fr-FR" dirty="0" err="1"/>
              <a:t>angloises</a:t>
            </a:r>
            <a:r>
              <a:rPr lang="fr-FR" dirty="0"/>
              <a:t> et des </a:t>
            </a:r>
            <a:r>
              <a:rPr lang="fr-FR" dirty="0" err="1"/>
              <a:t>Isles</a:t>
            </a:r>
            <a:r>
              <a:rPr lang="fr-FR" dirty="0"/>
              <a:t> Antilles, du cours et des environs de la </a:t>
            </a:r>
            <a:r>
              <a:rPr lang="fr-FR" dirty="0" err="1"/>
              <a:t>riviere</a:t>
            </a:r>
            <a:r>
              <a:rPr lang="fr-FR" dirty="0"/>
              <a:t> de </a:t>
            </a:r>
            <a:r>
              <a:rPr lang="fr-FR" dirty="0" smtClean="0"/>
              <a:t>Mississippi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University</a:t>
            </a:r>
            <a:r>
              <a:rPr lang="fr-FR" dirty="0" smtClean="0"/>
              <a:t> of Florida George A </a:t>
            </a:r>
            <a:r>
              <a:rPr lang="fr-FR" dirty="0" err="1" smtClean="0"/>
              <a:t>Smathers</a:t>
            </a:r>
            <a:r>
              <a:rPr lang="fr-FR" dirty="0" smtClean="0"/>
              <a:t> </a:t>
            </a:r>
            <a:r>
              <a:rPr lang="fr-FR" dirty="0" err="1" smtClean="0"/>
              <a:t>Libaries</a:t>
            </a:r>
            <a:r>
              <a:rPr lang="fr-FR" dirty="0" smtClean="0"/>
              <a:t> </a:t>
            </a:r>
            <a:r>
              <a:rPr lang="fr-FR" dirty="0" err="1" smtClean="0"/>
              <a:t>Special</a:t>
            </a:r>
            <a:r>
              <a:rPr lang="fr-FR" dirty="0" smtClean="0"/>
              <a:t> Collections </a:t>
            </a:r>
            <a:r>
              <a:rPr lang="fr-FR" dirty="0" err="1" smtClean="0"/>
              <a:t>Department</a:t>
            </a:r>
            <a:r>
              <a:rPr lang="fr-FR" dirty="0" smtClean="0"/>
              <a:t>. </a:t>
            </a:r>
            <a:r>
              <a:rPr lang="en-US" dirty="0"/>
              <a:t>http://ufdc.ufl.edu/UF90000043/00001</a:t>
            </a:r>
            <a:endParaRPr lang="en-US" b="1" dirty="0" smtClean="0">
              <a:solidFill>
                <a:srgbClr val="001A2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95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– Name the Contributor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2209800"/>
            <a:ext cx="4422648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Question 1: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A) National Library of Panama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B) Florida International University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C)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National Library of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Aruba</a:t>
            </a: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Title: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Observador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semanario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informativo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netamente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Arubiano</a:t>
            </a:r>
            <a:endParaRPr lang="en-US" sz="2400" i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60" y="1752600"/>
            <a:ext cx="34170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– Name the Contributor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4724400"/>
            <a:ext cx="6934200" cy="196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Question 2: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A) National Library of Panama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B) University of Miami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C)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Belize National Library and Heritage Service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MISSING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12" y="1676400"/>
            <a:ext cx="448887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4343400"/>
            <a:ext cx="390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Title: View of a canal in Belize</a:t>
            </a:r>
          </a:p>
        </p:txBody>
      </p:sp>
    </p:spTree>
    <p:extLst>
      <p:ext uri="{BB962C8B-B14F-4D97-AF65-F5344CB8AC3E}">
        <p14:creationId xmlns:p14="http://schemas.microsoft.com/office/powerpoint/2010/main" val="21851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– Name the Contributor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2209800"/>
            <a:ext cx="50292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Question 3: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A)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University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the Virgin Islands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B) University of Puerto Rico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C)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University of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Florida</a:t>
            </a: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Title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: Funeral Booklet for Harold Bertram Hodge</a:t>
            </a:r>
          </a:p>
        </p:txBody>
      </p:sp>
      <p:pic>
        <p:nvPicPr>
          <p:cNvPr id="3074" name="Picture 2" descr="MISSING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8" y="1866900"/>
            <a:ext cx="296944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Digital Library of the Caribbean</a:t>
            </a: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4800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dLOC's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diverse partners serve an international community of scholars, students, and citizens by working together to preserve and to provide enhanced electronic access to cultural, historical, legal, governmental, and research materials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10657" r="20520" b="57995"/>
          <a:stretch/>
        </p:blipFill>
        <p:spPr bwMode="auto">
          <a:xfrm>
            <a:off x="281410" y="2240280"/>
            <a:ext cx="4998902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2209800"/>
            <a:ext cx="3505200" cy="205440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35 Content Contributing Partners</a:t>
            </a:r>
          </a:p>
          <a:p>
            <a:endParaRPr lang="en-US" sz="105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14 Supporting Members</a:t>
            </a:r>
          </a:p>
          <a:p>
            <a:endParaRPr lang="en-US" sz="105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Nearly 6 Million page views</a:t>
            </a:r>
          </a:p>
          <a:p>
            <a:endParaRPr lang="en-US" sz="105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95,000 Items; 2.3 Million Pages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06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Haitian Library of the </a:t>
            </a:r>
            <a:br>
              <a:rPr lang="en-US" dirty="0" smtClean="0"/>
            </a:br>
            <a:r>
              <a:rPr lang="en-US" dirty="0" smtClean="0"/>
              <a:t>Brothers of Christian Instruction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9100" y="2247900"/>
            <a:ext cx="5181600" cy="38862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42672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bg2">
                    <a:lumMod val="25000"/>
                  </a:schemeClr>
                </a:solidFill>
              </a:rPr>
              <a:t>25.102 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pages of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newspapers digitized</a:t>
            </a:r>
          </a:p>
          <a:p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L'Opinion : 1324 pages</a:t>
            </a:r>
          </a:p>
          <a:p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Le </a:t>
            </a:r>
            <a:r>
              <a:rPr lang="fr-FR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Papyrus: 886 pages</a:t>
            </a:r>
          </a:p>
          <a:p>
            <a:r>
              <a:rPr lang="fr-FR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Le Temps: 3841 pages</a:t>
            </a:r>
          </a:p>
          <a:p>
            <a:r>
              <a:rPr lang="fr-FR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L'Information: 1112 pages</a:t>
            </a:r>
          </a:p>
          <a:p>
            <a:r>
              <a:rPr lang="fr-FR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Le Soir: 5888 pages</a:t>
            </a:r>
          </a:p>
          <a:p>
            <a:r>
              <a:rPr lang="fr-FR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La Vérité: 349 pages</a:t>
            </a:r>
          </a:p>
          <a:p>
            <a:r>
              <a:rPr lang="fr-FR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L'Action Nationale: 2316 pages</a:t>
            </a:r>
          </a:p>
          <a:p>
            <a:r>
              <a:rPr lang="fr-FR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Haïti Journal: 9386 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pages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More Info: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Digital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Library of the Caribbean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Haiti Presentation with Compiled Presentations by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Partners (2012). </a:t>
            </a:r>
            <a:r>
              <a:rPr lang="en-US" sz="1800" dirty="0" smtClean="0">
                <a:solidFill>
                  <a:srgbClr val="0070C0"/>
                </a:solidFill>
              </a:rPr>
              <a:t>www.dloc.com/AA00011914/00001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83778"/>
          <a:stretch/>
        </p:blipFill>
        <p:spPr>
          <a:xfrm>
            <a:off x="7315200" y="121920"/>
            <a:ext cx="106801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University of Curacao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42672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Dutch Caribbean Digital Platform builds upon the experiences with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dLOC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to: 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Increase availability of local content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Increase volume of local digital content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Create and share local digital learning material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Stimulate and diversify use of local digital content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Facilitate local digitization initiatives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Preserve Cultural Heritage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70" t="10416" r="37336" b="19792"/>
          <a:stretch/>
        </p:blipFill>
        <p:spPr>
          <a:xfrm>
            <a:off x="4788313" y="2575560"/>
            <a:ext cx="4127087" cy="32918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02830" y="6099219"/>
            <a:ext cx="8131570" cy="755561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Irwin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Korstjens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Margo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Groenewoud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(2014). Building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the Dutch Caribbean Digital Platform: a community-based approach (Poster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). </a:t>
            </a:r>
            <a:r>
              <a:rPr lang="en-US" sz="1800" dirty="0" smtClean="0">
                <a:solidFill>
                  <a:srgbClr val="0070C0"/>
                </a:solidFill>
              </a:rPr>
              <a:t>www.dloc.com/AA00024212/00001</a:t>
            </a:r>
            <a:endParaRPr lang="en-US" sz="18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28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Belize National Library &amp; Heritage Service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09800"/>
            <a:ext cx="38862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Established 1935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43 titles online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 Belize National Library Service and Information System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through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its National Heritage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Library contributes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to the Digital Library of the Caribbean 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from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its small but diverse collection, including maps, postcards, rare books, newspapers and stamps.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641" y="1828800"/>
            <a:ext cx="3447159" cy="475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2209800"/>
            <a:ext cx="10287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SOBEKCM Webinars and Videos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" t="3521" r="4069" b="16666"/>
          <a:stretch/>
        </p:blipFill>
        <p:spPr>
          <a:xfrm>
            <a:off x="217389" y="1981200"/>
            <a:ext cx="877421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e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92D05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4111</TotalTime>
  <Words>533</Words>
  <Application>Microsoft Office PowerPoint</Application>
  <PresentationFormat>On-screen Show (4:3)</PresentationFormat>
  <Paragraphs>91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Wingdings</vt:lpstr>
      <vt:lpstr>Wingdings 2</vt:lpstr>
      <vt:lpstr>Median</vt:lpstr>
      <vt:lpstr>PowerPoint Presentation</vt:lpstr>
      <vt:lpstr>Pop Quiz – Name the Contributor</vt:lpstr>
      <vt:lpstr>Pop Quiz – Name the Contributor</vt:lpstr>
      <vt:lpstr>Pop Quiz – Name the Contributor</vt:lpstr>
      <vt:lpstr>PowerPoint Presentation</vt:lpstr>
      <vt:lpstr>Haitian Library of the  Brothers of Christian Instruction</vt:lpstr>
      <vt:lpstr>University of Curacao </vt:lpstr>
      <vt:lpstr>Belize National Library &amp; Heritage Service  </vt:lpstr>
      <vt:lpstr>SOBEKCM Webinars and Videos</vt:lpstr>
      <vt:lpstr>SAA Latin American and Caribbean Cultural Heritage and Archives Roundtable</vt:lpstr>
      <vt:lpstr>Center for Research Libraries </vt:lpstr>
      <vt:lpstr>dLOC Seed Grants</vt:lpstr>
      <vt:lpstr>Connections to SFA</vt:lpstr>
    </vt:vector>
  </TitlesOfParts>
  <Company>Landam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Richter</cp:lastModifiedBy>
  <cp:revision>175</cp:revision>
  <dcterms:created xsi:type="dcterms:W3CDTF">2010-02-23T05:28:42Z</dcterms:created>
  <dcterms:modified xsi:type="dcterms:W3CDTF">2015-05-14T14:48:33Z</dcterms:modified>
</cp:coreProperties>
</file>