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crdownload" ContentType="image/jpe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9" r:id="rId1"/>
  </p:sldMasterIdLst>
  <p:notesMasterIdLst>
    <p:notesMasterId r:id="rId39"/>
  </p:notesMasterIdLst>
  <p:sldIdLst>
    <p:sldId id="260" r:id="rId2"/>
    <p:sldId id="265" r:id="rId3"/>
    <p:sldId id="278" r:id="rId4"/>
    <p:sldId id="262" r:id="rId5"/>
    <p:sldId id="261" r:id="rId6"/>
    <p:sldId id="280" r:id="rId7"/>
    <p:sldId id="283" r:id="rId8"/>
    <p:sldId id="282" r:id="rId9"/>
    <p:sldId id="284" r:id="rId10"/>
    <p:sldId id="286" r:id="rId11"/>
    <p:sldId id="290" r:id="rId12"/>
    <p:sldId id="289" r:id="rId13"/>
    <p:sldId id="293" r:id="rId14"/>
    <p:sldId id="297" r:id="rId15"/>
    <p:sldId id="298" r:id="rId16"/>
    <p:sldId id="294" r:id="rId17"/>
    <p:sldId id="292" r:id="rId18"/>
    <p:sldId id="299" r:id="rId19"/>
    <p:sldId id="300" r:id="rId20"/>
    <p:sldId id="301" r:id="rId21"/>
    <p:sldId id="302" r:id="rId22"/>
    <p:sldId id="303" r:id="rId23"/>
    <p:sldId id="304" r:id="rId24"/>
    <p:sldId id="305" r:id="rId25"/>
    <p:sldId id="306" r:id="rId26"/>
    <p:sldId id="307" r:id="rId27"/>
    <p:sldId id="308" r:id="rId28"/>
    <p:sldId id="309" r:id="rId29"/>
    <p:sldId id="310" r:id="rId30"/>
    <p:sldId id="311" r:id="rId31"/>
    <p:sldId id="312" r:id="rId32"/>
    <p:sldId id="313" r:id="rId33"/>
    <p:sldId id="314" r:id="rId34"/>
    <p:sldId id="315" r:id="rId35"/>
    <p:sldId id="316" r:id="rId36"/>
    <p:sldId id="317" r:id="rId37"/>
    <p:sldId id="318" r:id="rId38"/>
  </p:sldIdLst>
  <p:sldSz cx="9144000" cy="5143500" type="screen16x9"/>
  <p:notesSz cx="6858000" cy="9144000"/>
  <p:embeddedFontLst>
    <p:embeddedFont>
      <p:font typeface="Montserrat" panose="020B0604020202020204" charset="0"/>
      <p:regular r:id="rId40"/>
      <p:bold r:id="rId41"/>
    </p:embeddedFont>
    <p:embeddedFont>
      <p:font typeface="Source Serif Pro" panose="020B0604020202020204" charset="0"/>
      <p:regular r:id="rId42"/>
      <p:bold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7A24E16F-B384-4102-AECD-0B8C363F510A}">
  <a:tblStyle styleId="{7A24E16F-B384-4102-AECD-0B8C363F510A}" styleName="Table_0">
    <a:wholeTbl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98" autoAdjust="0"/>
    <p:restoredTop sz="94660"/>
  </p:normalViewPr>
  <p:slideViewPr>
    <p:cSldViewPr snapToGrid="0">
      <p:cViewPr>
        <p:scale>
          <a:sx n="79" d="100"/>
          <a:sy n="79" d="100"/>
        </p:scale>
        <p:origin x="-365" y="43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3672026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06491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43971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64843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28839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84459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22823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76501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42754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Shape 1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87288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63600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Shape 1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13653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03921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941226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58778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38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3539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 1">
    <p:bg>
      <p:bgPr>
        <a:solidFill>
          <a:srgbClr val="990000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Shape 20" descr="Slide Pattern-0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Shape 2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  <p:pic>
        <p:nvPicPr>
          <p:cNvPr id="22" name="Shape 22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634150" y="2882950"/>
            <a:ext cx="1875698" cy="207644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Shape 23"/>
          <p:cNvSpPr txBox="1">
            <a:spLocks noGrp="1"/>
          </p:cNvSpPr>
          <p:nvPr>
            <p:ph type="title"/>
          </p:nvPr>
        </p:nvSpPr>
        <p:spPr>
          <a:xfrm>
            <a:off x="708900" y="1450700"/>
            <a:ext cx="7726200" cy="98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None/>
              <a:defRPr sz="52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with medium body text">
    <p:bg>
      <p:bgPr>
        <a:solidFill>
          <a:srgbClr val="FFFFFF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>
            <a:off x="279725" y="228600"/>
            <a:ext cx="8526600" cy="98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None/>
              <a:defRPr sz="52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pic>
        <p:nvPicPr>
          <p:cNvPr id="79" name="Shape 79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4090168" y="4025949"/>
            <a:ext cx="963662" cy="106680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Shape 80"/>
          <p:cNvSpPr txBox="1">
            <a:spLocks noGrp="1"/>
          </p:cNvSpPr>
          <p:nvPr>
            <p:ph type="subTitle" idx="1"/>
          </p:nvPr>
        </p:nvSpPr>
        <p:spPr>
          <a:xfrm>
            <a:off x="279725" y="1480600"/>
            <a:ext cx="8526600" cy="1066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None/>
              <a:defRPr sz="2400"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lvl="1" rtl="0">
              <a:spcBef>
                <a:spcPts val="0"/>
              </a:spcBef>
              <a:buNone/>
              <a:defRPr sz="2400"/>
            </a:lvl2pPr>
            <a:lvl3pPr lvl="2" rtl="0">
              <a:spcBef>
                <a:spcPts val="0"/>
              </a:spcBef>
              <a:buNone/>
              <a:defRPr sz="2400"/>
            </a:lvl3pPr>
            <a:lvl4pPr lvl="3" rtl="0">
              <a:spcBef>
                <a:spcPts val="0"/>
              </a:spcBef>
              <a:buNone/>
              <a:defRPr sz="2400"/>
            </a:lvl4pPr>
            <a:lvl5pPr lvl="4" rtl="0">
              <a:spcBef>
                <a:spcPts val="0"/>
              </a:spcBef>
              <a:buNone/>
              <a:defRPr sz="2400"/>
            </a:lvl5pPr>
            <a:lvl6pPr lvl="5" rtl="0">
              <a:spcBef>
                <a:spcPts val="0"/>
              </a:spcBef>
              <a:buNone/>
              <a:defRPr sz="2400"/>
            </a:lvl6pPr>
            <a:lvl7pPr lvl="6" rtl="0">
              <a:spcBef>
                <a:spcPts val="0"/>
              </a:spcBef>
              <a:buNone/>
              <a:defRPr sz="2400"/>
            </a:lvl7pPr>
            <a:lvl8pPr lvl="7" rtl="0">
              <a:spcBef>
                <a:spcPts val="0"/>
              </a:spcBef>
              <a:buNone/>
              <a:defRPr sz="2400"/>
            </a:lvl8pPr>
            <a:lvl9pPr lvl="8" rtl="0">
              <a:spcBef>
                <a:spcPts val="0"/>
              </a:spcBef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with full width bullets 1">
    <p:bg>
      <p:bgPr>
        <a:solidFill>
          <a:srgbClr val="FFFFFF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  <p:sp>
        <p:nvSpPr>
          <p:cNvPr id="88" name="Shape 88"/>
          <p:cNvSpPr txBox="1">
            <a:spLocks noGrp="1"/>
          </p:cNvSpPr>
          <p:nvPr>
            <p:ph type="title"/>
          </p:nvPr>
        </p:nvSpPr>
        <p:spPr>
          <a:xfrm>
            <a:off x="279725" y="228600"/>
            <a:ext cx="8526600" cy="98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None/>
              <a:defRPr sz="52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subTitle" idx="1"/>
          </p:nvPr>
        </p:nvSpPr>
        <p:spPr>
          <a:xfrm>
            <a:off x="279725" y="1937800"/>
            <a:ext cx="8526600" cy="1066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None/>
              <a:defRPr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lvl="1" rtl="0">
              <a:spcBef>
                <a:spcPts val="0"/>
              </a:spcBef>
              <a:buNone/>
              <a:defRPr sz="2400"/>
            </a:lvl2pPr>
            <a:lvl3pPr lvl="2" rtl="0">
              <a:spcBef>
                <a:spcPts val="0"/>
              </a:spcBef>
              <a:buNone/>
              <a:defRPr sz="2400"/>
            </a:lvl3pPr>
            <a:lvl4pPr lvl="3" rtl="0">
              <a:spcBef>
                <a:spcPts val="0"/>
              </a:spcBef>
              <a:buNone/>
              <a:defRPr sz="2400"/>
            </a:lvl4pPr>
            <a:lvl5pPr lvl="4" rtl="0">
              <a:spcBef>
                <a:spcPts val="0"/>
              </a:spcBef>
              <a:buNone/>
              <a:defRPr sz="2400"/>
            </a:lvl5pPr>
            <a:lvl6pPr lvl="5" rtl="0">
              <a:spcBef>
                <a:spcPts val="0"/>
              </a:spcBef>
              <a:buNone/>
              <a:defRPr sz="2400"/>
            </a:lvl6pPr>
            <a:lvl7pPr lvl="6" rtl="0">
              <a:spcBef>
                <a:spcPts val="0"/>
              </a:spcBef>
              <a:buNone/>
              <a:defRPr sz="2400"/>
            </a:lvl7pPr>
            <a:lvl8pPr lvl="7" rtl="0">
              <a:spcBef>
                <a:spcPts val="0"/>
              </a:spcBef>
              <a:buNone/>
              <a:defRPr sz="2400"/>
            </a:lvl8pPr>
            <a:lvl9pPr lvl="8" rtl="0">
              <a:spcBef>
                <a:spcPts val="0"/>
              </a:spcBef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with full width paragraph">
    <p:bg>
      <p:bgPr>
        <a:solidFill>
          <a:srgbClr val="FFFFFF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  <p:sp>
        <p:nvSpPr>
          <p:cNvPr id="92" name="Shape 92"/>
          <p:cNvSpPr txBox="1">
            <a:spLocks noGrp="1"/>
          </p:cNvSpPr>
          <p:nvPr>
            <p:ph type="title"/>
          </p:nvPr>
        </p:nvSpPr>
        <p:spPr>
          <a:xfrm>
            <a:off x="279725" y="228600"/>
            <a:ext cx="8526600" cy="98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None/>
              <a:defRPr sz="52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pic>
        <p:nvPicPr>
          <p:cNvPr id="93" name="Shape 93" descr="wm-stacklogo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038599" y="4025949"/>
            <a:ext cx="1066800" cy="10668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279725" y="2112375"/>
            <a:ext cx="8526600" cy="1913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Font typeface="Source Serif Pro"/>
              <a:defRPr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lvl="1">
              <a:spcBef>
                <a:spcPts val="0"/>
              </a:spcBef>
              <a:buFont typeface="Source Serif Pro"/>
              <a:defRPr>
                <a:latin typeface="Source Serif Pro"/>
                <a:ea typeface="Source Serif Pro"/>
                <a:cs typeface="Source Serif Pro"/>
                <a:sym typeface="Source Serif Pro"/>
              </a:defRPr>
            </a:lvl2pPr>
            <a:lvl3pPr lvl="2">
              <a:spcBef>
                <a:spcPts val="0"/>
              </a:spcBef>
              <a:buFont typeface="Source Serif Pro"/>
              <a:defRPr>
                <a:latin typeface="Source Serif Pro"/>
                <a:ea typeface="Source Serif Pro"/>
                <a:cs typeface="Source Serif Pro"/>
                <a:sym typeface="Source Serif Pro"/>
              </a:defRPr>
            </a:lvl3pPr>
            <a:lvl4pPr lvl="3">
              <a:spcBef>
                <a:spcPts val="0"/>
              </a:spcBef>
              <a:buFont typeface="Source Serif Pro"/>
              <a:defRPr>
                <a:latin typeface="Source Serif Pro"/>
                <a:ea typeface="Source Serif Pro"/>
                <a:cs typeface="Source Serif Pro"/>
                <a:sym typeface="Source Serif Pro"/>
              </a:defRPr>
            </a:lvl4pPr>
            <a:lvl5pPr lvl="4">
              <a:spcBef>
                <a:spcPts val="0"/>
              </a:spcBef>
              <a:buFont typeface="Source Serif Pro"/>
              <a:defRPr>
                <a:latin typeface="Source Serif Pro"/>
                <a:ea typeface="Source Serif Pro"/>
                <a:cs typeface="Source Serif Pro"/>
                <a:sym typeface="Source Serif Pro"/>
              </a:defRPr>
            </a:lvl5pPr>
            <a:lvl6pPr lvl="5">
              <a:spcBef>
                <a:spcPts val="0"/>
              </a:spcBef>
              <a:buFont typeface="Source Serif Pro"/>
              <a:defRPr>
                <a:latin typeface="Source Serif Pro"/>
                <a:ea typeface="Source Serif Pro"/>
                <a:cs typeface="Source Serif Pro"/>
                <a:sym typeface="Source Serif Pro"/>
              </a:defRPr>
            </a:lvl6pPr>
            <a:lvl7pPr lvl="6">
              <a:spcBef>
                <a:spcPts val="0"/>
              </a:spcBef>
              <a:buFont typeface="Source Serif Pro"/>
              <a:defRPr>
                <a:latin typeface="Source Serif Pro"/>
                <a:ea typeface="Source Serif Pro"/>
                <a:cs typeface="Source Serif Pro"/>
                <a:sym typeface="Source Serif Pro"/>
              </a:defRPr>
            </a:lvl7pPr>
            <a:lvl8pPr lvl="7">
              <a:spcBef>
                <a:spcPts val="0"/>
              </a:spcBef>
              <a:buFont typeface="Source Serif Pro"/>
              <a:defRPr>
                <a:latin typeface="Source Serif Pro"/>
                <a:ea typeface="Source Serif Pro"/>
                <a:cs typeface="Source Serif Pro"/>
                <a:sym typeface="Source Serif Pro"/>
              </a:defRPr>
            </a:lvl8pPr>
            <a:lvl9pPr lvl="8">
              <a:spcBef>
                <a:spcPts val="0"/>
              </a:spcBef>
              <a:buFont typeface="Source Serif Pro"/>
              <a:defRPr>
                <a:latin typeface="Source Serif Pro"/>
                <a:ea typeface="Source Serif Pro"/>
                <a:cs typeface="Source Serif Pro"/>
                <a:sym typeface="Source Serif Pr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with full width paragraph 1">
    <p:bg>
      <p:bgPr>
        <a:solidFill>
          <a:srgbClr val="FFFFFF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  <p:sp>
        <p:nvSpPr>
          <p:cNvPr id="97" name="Shape 97"/>
          <p:cNvSpPr txBox="1">
            <a:spLocks noGrp="1"/>
          </p:cNvSpPr>
          <p:nvPr>
            <p:ph type="title"/>
          </p:nvPr>
        </p:nvSpPr>
        <p:spPr>
          <a:xfrm>
            <a:off x="279725" y="228600"/>
            <a:ext cx="8526600" cy="98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None/>
              <a:defRPr sz="52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279725" y="2112375"/>
            <a:ext cx="8526600" cy="1913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Font typeface="Source Serif Pro"/>
              <a:defRPr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lvl="1" rtl="0">
              <a:spcBef>
                <a:spcPts val="0"/>
              </a:spcBef>
              <a:buFont typeface="Source Serif Pro"/>
              <a:defRPr>
                <a:latin typeface="Source Serif Pro"/>
                <a:ea typeface="Source Serif Pro"/>
                <a:cs typeface="Source Serif Pro"/>
                <a:sym typeface="Source Serif Pro"/>
              </a:defRPr>
            </a:lvl2pPr>
            <a:lvl3pPr lvl="2" rtl="0">
              <a:spcBef>
                <a:spcPts val="0"/>
              </a:spcBef>
              <a:buFont typeface="Source Serif Pro"/>
              <a:defRPr>
                <a:latin typeface="Source Serif Pro"/>
                <a:ea typeface="Source Serif Pro"/>
                <a:cs typeface="Source Serif Pro"/>
                <a:sym typeface="Source Serif Pro"/>
              </a:defRPr>
            </a:lvl3pPr>
            <a:lvl4pPr lvl="3" rtl="0">
              <a:spcBef>
                <a:spcPts val="0"/>
              </a:spcBef>
              <a:buFont typeface="Source Serif Pro"/>
              <a:defRPr>
                <a:latin typeface="Source Serif Pro"/>
                <a:ea typeface="Source Serif Pro"/>
                <a:cs typeface="Source Serif Pro"/>
                <a:sym typeface="Source Serif Pro"/>
              </a:defRPr>
            </a:lvl4pPr>
            <a:lvl5pPr lvl="4" rtl="0">
              <a:spcBef>
                <a:spcPts val="0"/>
              </a:spcBef>
              <a:buFont typeface="Source Serif Pro"/>
              <a:defRPr>
                <a:latin typeface="Source Serif Pro"/>
                <a:ea typeface="Source Serif Pro"/>
                <a:cs typeface="Source Serif Pro"/>
                <a:sym typeface="Source Serif Pro"/>
              </a:defRPr>
            </a:lvl5pPr>
            <a:lvl6pPr lvl="5" rtl="0">
              <a:spcBef>
                <a:spcPts val="0"/>
              </a:spcBef>
              <a:buFont typeface="Source Serif Pro"/>
              <a:defRPr>
                <a:latin typeface="Source Serif Pro"/>
                <a:ea typeface="Source Serif Pro"/>
                <a:cs typeface="Source Serif Pro"/>
                <a:sym typeface="Source Serif Pro"/>
              </a:defRPr>
            </a:lvl6pPr>
            <a:lvl7pPr lvl="6" rtl="0">
              <a:spcBef>
                <a:spcPts val="0"/>
              </a:spcBef>
              <a:buFont typeface="Source Serif Pro"/>
              <a:defRPr>
                <a:latin typeface="Source Serif Pro"/>
                <a:ea typeface="Source Serif Pro"/>
                <a:cs typeface="Source Serif Pro"/>
                <a:sym typeface="Source Serif Pro"/>
              </a:defRPr>
            </a:lvl7pPr>
            <a:lvl8pPr lvl="7" rtl="0">
              <a:spcBef>
                <a:spcPts val="0"/>
              </a:spcBef>
              <a:buFont typeface="Source Serif Pro"/>
              <a:defRPr>
                <a:latin typeface="Source Serif Pro"/>
                <a:ea typeface="Source Serif Pro"/>
                <a:cs typeface="Source Serif Pro"/>
                <a:sym typeface="Source Serif Pro"/>
              </a:defRPr>
            </a:lvl8pPr>
            <a:lvl9pPr lvl="8" rtl="0">
              <a:spcBef>
                <a:spcPts val="0"/>
              </a:spcBef>
              <a:buFont typeface="Source Serif Pro"/>
              <a:defRPr>
                <a:latin typeface="Source Serif Pro"/>
                <a:ea typeface="Source Serif Pro"/>
                <a:cs typeface="Source Serif Pro"/>
                <a:sym typeface="Source Serif Pr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with 2 columns">
    <p:bg>
      <p:bgPr>
        <a:solidFill>
          <a:srgbClr val="FFFFFF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  <p:sp>
        <p:nvSpPr>
          <p:cNvPr id="101" name="Shape 101"/>
          <p:cNvSpPr txBox="1">
            <a:spLocks noGrp="1"/>
          </p:cNvSpPr>
          <p:nvPr>
            <p:ph type="title"/>
          </p:nvPr>
        </p:nvSpPr>
        <p:spPr>
          <a:xfrm>
            <a:off x="279725" y="228600"/>
            <a:ext cx="8526600" cy="98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None/>
              <a:defRPr sz="52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pic>
        <p:nvPicPr>
          <p:cNvPr id="102" name="Shape 102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4090168" y="4025949"/>
            <a:ext cx="963662" cy="106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279725" y="1731375"/>
            <a:ext cx="4176600" cy="1913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Font typeface="Source Serif Pro"/>
              <a:defRPr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lvl="1" rtl="0">
              <a:spcBef>
                <a:spcPts val="0"/>
              </a:spcBef>
              <a:buFont typeface="Source Serif Pro"/>
              <a:defRPr>
                <a:latin typeface="Source Serif Pro"/>
                <a:ea typeface="Source Serif Pro"/>
                <a:cs typeface="Source Serif Pro"/>
                <a:sym typeface="Source Serif Pro"/>
              </a:defRPr>
            </a:lvl2pPr>
            <a:lvl3pPr lvl="2" rtl="0">
              <a:spcBef>
                <a:spcPts val="0"/>
              </a:spcBef>
              <a:buFont typeface="Source Serif Pro"/>
              <a:defRPr>
                <a:latin typeface="Source Serif Pro"/>
                <a:ea typeface="Source Serif Pro"/>
                <a:cs typeface="Source Serif Pro"/>
                <a:sym typeface="Source Serif Pro"/>
              </a:defRPr>
            </a:lvl3pPr>
            <a:lvl4pPr lvl="3" rtl="0">
              <a:spcBef>
                <a:spcPts val="0"/>
              </a:spcBef>
              <a:buFont typeface="Source Serif Pro"/>
              <a:defRPr>
                <a:latin typeface="Source Serif Pro"/>
                <a:ea typeface="Source Serif Pro"/>
                <a:cs typeface="Source Serif Pro"/>
                <a:sym typeface="Source Serif Pro"/>
              </a:defRPr>
            </a:lvl4pPr>
            <a:lvl5pPr lvl="4" rtl="0">
              <a:spcBef>
                <a:spcPts val="0"/>
              </a:spcBef>
              <a:buFont typeface="Source Serif Pro"/>
              <a:defRPr>
                <a:latin typeface="Source Serif Pro"/>
                <a:ea typeface="Source Serif Pro"/>
                <a:cs typeface="Source Serif Pro"/>
                <a:sym typeface="Source Serif Pro"/>
              </a:defRPr>
            </a:lvl5pPr>
            <a:lvl6pPr lvl="5" rtl="0">
              <a:spcBef>
                <a:spcPts val="0"/>
              </a:spcBef>
              <a:buFont typeface="Source Serif Pro"/>
              <a:defRPr>
                <a:latin typeface="Source Serif Pro"/>
                <a:ea typeface="Source Serif Pro"/>
                <a:cs typeface="Source Serif Pro"/>
                <a:sym typeface="Source Serif Pro"/>
              </a:defRPr>
            </a:lvl6pPr>
            <a:lvl7pPr lvl="6" rtl="0">
              <a:spcBef>
                <a:spcPts val="0"/>
              </a:spcBef>
              <a:buFont typeface="Source Serif Pro"/>
              <a:defRPr>
                <a:latin typeface="Source Serif Pro"/>
                <a:ea typeface="Source Serif Pro"/>
                <a:cs typeface="Source Serif Pro"/>
                <a:sym typeface="Source Serif Pro"/>
              </a:defRPr>
            </a:lvl7pPr>
            <a:lvl8pPr lvl="7" rtl="0">
              <a:spcBef>
                <a:spcPts val="0"/>
              </a:spcBef>
              <a:buFont typeface="Source Serif Pro"/>
              <a:defRPr>
                <a:latin typeface="Source Serif Pro"/>
                <a:ea typeface="Source Serif Pro"/>
                <a:cs typeface="Source Serif Pro"/>
                <a:sym typeface="Source Serif Pro"/>
              </a:defRPr>
            </a:lvl8pPr>
            <a:lvl9pPr lvl="8" rtl="0">
              <a:spcBef>
                <a:spcPts val="0"/>
              </a:spcBef>
              <a:buFont typeface="Source Serif Pro"/>
              <a:defRPr>
                <a:latin typeface="Source Serif Pro"/>
                <a:ea typeface="Source Serif Pro"/>
                <a:cs typeface="Source Serif Pro"/>
                <a:sym typeface="Source Serif Pro"/>
              </a:defRPr>
            </a:lvl9pPr>
          </a:lstStyle>
          <a:p>
            <a:endParaRPr/>
          </a:p>
        </p:txBody>
      </p:sp>
      <p:sp>
        <p:nvSpPr>
          <p:cNvPr id="104" name="Shape 104"/>
          <p:cNvSpPr txBox="1">
            <a:spLocks noGrp="1"/>
          </p:cNvSpPr>
          <p:nvPr>
            <p:ph type="body" idx="2"/>
          </p:nvPr>
        </p:nvSpPr>
        <p:spPr>
          <a:xfrm>
            <a:off x="4629725" y="1731375"/>
            <a:ext cx="4176600" cy="1913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Font typeface="Source Serif Pro"/>
              <a:defRPr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lvl="1" rtl="0">
              <a:spcBef>
                <a:spcPts val="0"/>
              </a:spcBef>
              <a:buFont typeface="Source Serif Pro"/>
              <a:defRPr>
                <a:latin typeface="Source Serif Pro"/>
                <a:ea typeface="Source Serif Pro"/>
                <a:cs typeface="Source Serif Pro"/>
                <a:sym typeface="Source Serif Pro"/>
              </a:defRPr>
            </a:lvl2pPr>
            <a:lvl3pPr lvl="2" rtl="0">
              <a:spcBef>
                <a:spcPts val="0"/>
              </a:spcBef>
              <a:buFont typeface="Source Serif Pro"/>
              <a:defRPr>
                <a:latin typeface="Source Serif Pro"/>
                <a:ea typeface="Source Serif Pro"/>
                <a:cs typeface="Source Serif Pro"/>
                <a:sym typeface="Source Serif Pro"/>
              </a:defRPr>
            </a:lvl3pPr>
            <a:lvl4pPr lvl="3" rtl="0">
              <a:spcBef>
                <a:spcPts val="0"/>
              </a:spcBef>
              <a:buFont typeface="Source Serif Pro"/>
              <a:defRPr>
                <a:latin typeface="Source Serif Pro"/>
                <a:ea typeface="Source Serif Pro"/>
                <a:cs typeface="Source Serif Pro"/>
                <a:sym typeface="Source Serif Pro"/>
              </a:defRPr>
            </a:lvl4pPr>
            <a:lvl5pPr lvl="4" rtl="0">
              <a:spcBef>
                <a:spcPts val="0"/>
              </a:spcBef>
              <a:buFont typeface="Source Serif Pro"/>
              <a:defRPr>
                <a:latin typeface="Source Serif Pro"/>
                <a:ea typeface="Source Serif Pro"/>
                <a:cs typeface="Source Serif Pro"/>
                <a:sym typeface="Source Serif Pro"/>
              </a:defRPr>
            </a:lvl5pPr>
            <a:lvl6pPr lvl="5" rtl="0">
              <a:spcBef>
                <a:spcPts val="0"/>
              </a:spcBef>
              <a:buFont typeface="Source Serif Pro"/>
              <a:defRPr>
                <a:latin typeface="Source Serif Pro"/>
                <a:ea typeface="Source Serif Pro"/>
                <a:cs typeface="Source Serif Pro"/>
                <a:sym typeface="Source Serif Pro"/>
              </a:defRPr>
            </a:lvl6pPr>
            <a:lvl7pPr lvl="6" rtl="0">
              <a:spcBef>
                <a:spcPts val="0"/>
              </a:spcBef>
              <a:buFont typeface="Source Serif Pro"/>
              <a:defRPr>
                <a:latin typeface="Source Serif Pro"/>
                <a:ea typeface="Source Serif Pro"/>
                <a:cs typeface="Source Serif Pro"/>
                <a:sym typeface="Source Serif Pro"/>
              </a:defRPr>
            </a:lvl7pPr>
            <a:lvl8pPr lvl="7" rtl="0">
              <a:spcBef>
                <a:spcPts val="0"/>
              </a:spcBef>
              <a:buFont typeface="Source Serif Pro"/>
              <a:defRPr>
                <a:latin typeface="Source Serif Pro"/>
                <a:ea typeface="Source Serif Pro"/>
                <a:cs typeface="Source Serif Pro"/>
                <a:sym typeface="Source Serif Pro"/>
              </a:defRPr>
            </a:lvl8pPr>
            <a:lvl9pPr lvl="8" rtl="0">
              <a:spcBef>
                <a:spcPts val="0"/>
              </a:spcBef>
              <a:buFont typeface="Source Serif Pro"/>
              <a:defRPr>
                <a:latin typeface="Source Serif Pro"/>
                <a:ea typeface="Source Serif Pro"/>
                <a:cs typeface="Source Serif Pro"/>
                <a:sym typeface="Source Serif Pr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with 2 columns 1">
    <p:bg>
      <p:bgPr>
        <a:solidFill>
          <a:srgbClr val="FFFFFF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  <p:sp>
        <p:nvSpPr>
          <p:cNvPr id="107" name="Shape 107"/>
          <p:cNvSpPr txBox="1">
            <a:spLocks noGrp="1"/>
          </p:cNvSpPr>
          <p:nvPr>
            <p:ph type="title"/>
          </p:nvPr>
        </p:nvSpPr>
        <p:spPr>
          <a:xfrm>
            <a:off x="279725" y="228600"/>
            <a:ext cx="8526600" cy="98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None/>
              <a:defRPr sz="52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279725" y="1731375"/>
            <a:ext cx="4176600" cy="1913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Font typeface="Source Serif Pro"/>
              <a:defRPr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lvl="1" rtl="0">
              <a:spcBef>
                <a:spcPts val="0"/>
              </a:spcBef>
              <a:buFont typeface="Source Serif Pro"/>
              <a:defRPr>
                <a:latin typeface="Source Serif Pro"/>
                <a:ea typeface="Source Serif Pro"/>
                <a:cs typeface="Source Serif Pro"/>
                <a:sym typeface="Source Serif Pro"/>
              </a:defRPr>
            </a:lvl2pPr>
            <a:lvl3pPr lvl="2" rtl="0">
              <a:spcBef>
                <a:spcPts val="0"/>
              </a:spcBef>
              <a:buFont typeface="Source Serif Pro"/>
              <a:defRPr>
                <a:latin typeface="Source Serif Pro"/>
                <a:ea typeface="Source Serif Pro"/>
                <a:cs typeface="Source Serif Pro"/>
                <a:sym typeface="Source Serif Pro"/>
              </a:defRPr>
            </a:lvl3pPr>
            <a:lvl4pPr lvl="3" rtl="0">
              <a:spcBef>
                <a:spcPts val="0"/>
              </a:spcBef>
              <a:buFont typeface="Source Serif Pro"/>
              <a:defRPr>
                <a:latin typeface="Source Serif Pro"/>
                <a:ea typeface="Source Serif Pro"/>
                <a:cs typeface="Source Serif Pro"/>
                <a:sym typeface="Source Serif Pro"/>
              </a:defRPr>
            </a:lvl4pPr>
            <a:lvl5pPr lvl="4" rtl="0">
              <a:spcBef>
                <a:spcPts val="0"/>
              </a:spcBef>
              <a:buFont typeface="Source Serif Pro"/>
              <a:defRPr>
                <a:latin typeface="Source Serif Pro"/>
                <a:ea typeface="Source Serif Pro"/>
                <a:cs typeface="Source Serif Pro"/>
                <a:sym typeface="Source Serif Pro"/>
              </a:defRPr>
            </a:lvl5pPr>
            <a:lvl6pPr lvl="5" rtl="0">
              <a:spcBef>
                <a:spcPts val="0"/>
              </a:spcBef>
              <a:buFont typeface="Source Serif Pro"/>
              <a:defRPr>
                <a:latin typeface="Source Serif Pro"/>
                <a:ea typeface="Source Serif Pro"/>
                <a:cs typeface="Source Serif Pro"/>
                <a:sym typeface="Source Serif Pro"/>
              </a:defRPr>
            </a:lvl6pPr>
            <a:lvl7pPr lvl="6" rtl="0">
              <a:spcBef>
                <a:spcPts val="0"/>
              </a:spcBef>
              <a:buFont typeface="Source Serif Pro"/>
              <a:defRPr>
                <a:latin typeface="Source Serif Pro"/>
                <a:ea typeface="Source Serif Pro"/>
                <a:cs typeface="Source Serif Pro"/>
                <a:sym typeface="Source Serif Pro"/>
              </a:defRPr>
            </a:lvl7pPr>
            <a:lvl8pPr lvl="7" rtl="0">
              <a:spcBef>
                <a:spcPts val="0"/>
              </a:spcBef>
              <a:buFont typeface="Source Serif Pro"/>
              <a:defRPr>
                <a:latin typeface="Source Serif Pro"/>
                <a:ea typeface="Source Serif Pro"/>
                <a:cs typeface="Source Serif Pro"/>
                <a:sym typeface="Source Serif Pro"/>
              </a:defRPr>
            </a:lvl8pPr>
            <a:lvl9pPr lvl="8" rtl="0">
              <a:spcBef>
                <a:spcPts val="0"/>
              </a:spcBef>
              <a:buFont typeface="Source Serif Pro"/>
              <a:defRPr>
                <a:latin typeface="Source Serif Pro"/>
                <a:ea typeface="Source Serif Pro"/>
                <a:cs typeface="Source Serif Pro"/>
                <a:sym typeface="Source Serif Pro"/>
              </a:defRPr>
            </a:lvl9pPr>
          </a:lstStyle>
          <a:p>
            <a:endParaRPr/>
          </a:p>
        </p:txBody>
      </p:sp>
      <p:sp>
        <p:nvSpPr>
          <p:cNvPr id="109" name="Shape 109"/>
          <p:cNvSpPr txBox="1">
            <a:spLocks noGrp="1"/>
          </p:cNvSpPr>
          <p:nvPr>
            <p:ph type="body" idx="2"/>
          </p:nvPr>
        </p:nvSpPr>
        <p:spPr>
          <a:xfrm>
            <a:off x="4629725" y="1731375"/>
            <a:ext cx="4176600" cy="1913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Font typeface="Source Serif Pro"/>
              <a:defRPr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lvl="1" rtl="0">
              <a:spcBef>
                <a:spcPts val="0"/>
              </a:spcBef>
              <a:buFont typeface="Source Serif Pro"/>
              <a:defRPr>
                <a:latin typeface="Source Serif Pro"/>
                <a:ea typeface="Source Serif Pro"/>
                <a:cs typeface="Source Serif Pro"/>
                <a:sym typeface="Source Serif Pro"/>
              </a:defRPr>
            </a:lvl2pPr>
            <a:lvl3pPr lvl="2" rtl="0">
              <a:spcBef>
                <a:spcPts val="0"/>
              </a:spcBef>
              <a:buFont typeface="Source Serif Pro"/>
              <a:defRPr>
                <a:latin typeface="Source Serif Pro"/>
                <a:ea typeface="Source Serif Pro"/>
                <a:cs typeface="Source Serif Pro"/>
                <a:sym typeface="Source Serif Pro"/>
              </a:defRPr>
            </a:lvl3pPr>
            <a:lvl4pPr lvl="3" rtl="0">
              <a:spcBef>
                <a:spcPts val="0"/>
              </a:spcBef>
              <a:buFont typeface="Source Serif Pro"/>
              <a:defRPr>
                <a:latin typeface="Source Serif Pro"/>
                <a:ea typeface="Source Serif Pro"/>
                <a:cs typeface="Source Serif Pro"/>
                <a:sym typeface="Source Serif Pro"/>
              </a:defRPr>
            </a:lvl4pPr>
            <a:lvl5pPr lvl="4" rtl="0">
              <a:spcBef>
                <a:spcPts val="0"/>
              </a:spcBef>
              <a:buFont typeface="Source Serif Pro"/>
              <a:defRPr>
                <a:latin typeface="Source Serif Pro"/>
                <a:ea typeface="Source Serif Pro"/>
                <a:cs typeface="Source Serif Pro"/>
                <a:sym typeface="Source Serif Pro"/>
              </a:defRPr>
            </a:lvl5pPr>
            <a:lvl6pPr lvl="5" rtl="0">
              <a:spcBef>
                <a:spcPts val="0"/>
              </a:spcBef>
              <a:buFont typeface="Source Serif Pro"/>
              <a:defRPr>
                <a:latin typeface="Source Serif Pro"/>
                <a:ea typeface="Source Serif Pro"/>
                <a:cs typeface="Source Serif Pro"/>
                <a:sym typeface="Source Serif Pro"/>
              </a:defRPr>
            </a:lvl6pPr>
            <a:lvl7pPr lvl="6" rtl="0">
              <a:spcBef>
                <a:spcPts val="0"/>
              </a:spcBef>
              <a:buFont typeface="Source Serif Pro"/>
              <a:defRPr>
                <a:latin typeface="Source Serif Pro"/>
                <a:ea typeface="Source Serif Pro"/>
                <a:cs typeface="Source Serif Pro"/>
                <a:sym typeface="Source Serif Pro"/>
              </a:defRPr>
            </a:lvl7pPr>
            <a:lvl8pPr lvl="7" rtl="0">
              <a:spcBef>
                <a:spcPts val="0"/>
              </a:spcBef>
              <a:buFont typeface="Source Serif Pro"/>
              <a:defRPr>
                <a:latin typeface="Source Serif Pro"/>
                <a:ea typeface="Source Serif Pro"/>
                <a:cs typeface="Source Serif Pro"/>
                <a:sym typeface="Source Serif Pro"/>
              </a:defRPr>
            </a:lvl8pPr>
            <a:lvl9pPr lvl="8" rtl="0">
              <a:spcBef>
                <a:spcPts val="0"/>
              </a:spcBef>
              <a:buFont typeface="Source Serif Pro"/>
              <a:defRPr>
                <a:latin typeface="Source Serif Pro"/>
                <a:ea typeface="Source Serif Pro"/>
                <a:cs typeface="Source Serif Pro"/>
                <a:sym typeface="Source Serif Pr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for table over blue">
    <p:bg>
      <p:bgPr>
        <a:solidFill>
          <a:srgbClr val="0063BF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279725" y="228600"/>
            <a:ext cx="8488200" cy="98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None/>
              <a:defRPr sz="52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pic>
        <p:nvPicPr>
          <p:cNvPr id="66" name="Shape 66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4090168" y="4025949"/>
            <a:ext cx="963662" cy="1066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2569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Main point">
    <p:bg>
      <p:bgPr>
        <a:solidFill>
          <a:srgbClr val="FFFFFF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  <p:pic>
        <p:nvPicPr>
          <p:cNvPr id="26" name="Shape 26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4090168" y="4025949"/>
            <a:ext cx="963662" cy="10668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708900" y="1450700"/>
            <a:ext cx="7726200" cy="98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None/>
              <a:defRPr sz="52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 with marks">
    <p:bg>
      <p:bgPr>
        <a:solidFill>
          <a:srgbClr val="FFFFFF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Shape 29" descr="Slide Pattern_white-01.png"/>
          <p:cNvPicPr preferRelativeResize="0"/>
          <p:nvPr/>
        </p:nvPicPr>
        <p:blipFill rotWithShape="1">
          <a:blip r:embed="rId2">
            <a:alphaModFix amt="85000"/>
          </a:blip>
          <a:srcRect/>
          <a:stretch/>
        </p:blipFill>
        <p:spPr>
          <a:xfrm>
            <a:off x="25" y="0"/>
            <a:ext cx="9144000" cy="5143527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  <p:pic>
        <p:nvPicPr>
          <p:cNvPr id="31" name="Shape 31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090168" y="4025949"/>
            <a:ext cx="963662" cy="10668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Shape 32"/>
          <p:cNvSpPr txBox="1">
            <a:spLocks noGrp="1"/>
          </p:cNvSpPr>
          <p:nvPr>
            <p:ph type="title"/>
          </p:nvPr>
        </p:nvSpPr>
        <p:spPr>
          <a:xfrm>
            <a:off x="708900" y="1450700"/>
            <a:ext cx="7726200" cy="98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None/>
              <a:defRPr sz="52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 with subtitle">
    <p:bg>
      <p:bgPr>
        <a:solidFill>
          <a:srgbClr val="FFFFFF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  <p:pic>
        <p:nvPicPr>
          <p:cNvPr id="35" name="Shape 35"/>
          <p:cNvPicPr preferRelativeResize="0"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090374" y="4025949"/>
            <a:ext cx="963250" cy="106680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708900" y="1450700"/>
            <a:ext cx="7726200" cy="98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None/>
              <a:defRPr sz="52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subTitle" idx="1"/>
          </p:nvPr>
        </p:nvSpPr>
        <p:spPr>
          <a:xfrm>
            <a:off x="708900" y="2615875"/>
            <a:ext cx="7726200" cy="1066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None/>
              <a:defRPr sz="2400"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lvl="1" algn="ctr">
              <a:spcBef>
                <a:spcPts val="0"/>
              </a:spcBef>
              <a:buNone/>
              <a:defRPr/>
            </a:lvl2pPr>
            <a:lvl3pPr lvl="2" algn="ctr">
              <a:spcBef>
                <a:spcPts val="0"/>
              </a:spcBef>
              <a:buNone/>
              <a:defRPr/>
            </a:lvl3pPr>
            <a:lvl4pPr lvl="3" algn="ctr">
              <a:spcBef>
                <a:spcPts val="0"/>
              </a:spcBef>
              <a:buNone/>
              <a:defRPr/>
            </a:lvl4pPr>
            <a:lvl5pPr lvl="4" algn="ctr">
              <a:spcBef>
                <a:spcPts val="0"/>
              </a:spcBef>
              <a:buNone/>
              <a:defRPr/>
            </a:lvl5pPr>
            <a:lvl6pPr lvl="5" algn="ctr">
              <a:spcBef>
                <a:spcPts val="0"/>
              </a:spcBef>
              <a:buNone/>
              <a:defRPr/>
            </a:lvl6pPr>
            <a:lvl7pPr lvl="6" algn="ctr">
              <a:spcBef>
                <a:spcPts val="0"/>
              </a:spcBef>
              <a:buNone/>
              <a:defRPr/>
            </a:lvl7pPr>
            <a:lvl8pPr lvl="7" algn="ctr">
              <a:spcBef>
                <a:spcPts val="0"/>
              </a:spcBef>
              <a:buNone/>
              <a:defRPr/>
            </a:lvl8pPr>
            <a:lvl9pPr lvl="8" algn="ctr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 white">
    <p:bg>
      <p:bgPr>
        <a:solidFill>
          <a:srgbClr val="FFFFFF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  <p:pic>
        <p:nvPicPr>
          <p:cNvPr id="40" name="Shape 40" descr="wm-stacklogo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038599" y="4025949"/>
            <a:ext cx="1066800" cy="1066800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708900" y="1450700"/>
            <a:ext cx="7726200" cy="98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None/>
              <a:defRPr sz="52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oint with vertical photo on blue">
    <p:bg>
      <p:bgPr>
        <a:solidFill>
          <a:srgbClr val="0063BF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Shape 48" descr="Slide Pattern-0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279725" y="228600"/>
            <a:ext cx="3993300" cy="98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None/>
              <a:defRPr sz="52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51" name="Shape 51"/>
          <p:cNvSpPr/>
          <p:nvPr/>
        </p:nvSpPr>
        <p:spPr>
          <a:xfrm>
            <a:off x="4581650" y="50"/>
            <a:ext cx="4562400" cy="51435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52" name="Shape 52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799368" y="4025949"/>
            <a:ext cx="963662" cy="106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oint paired with Wikipedia">
    <p:bg>
      <p:bgPr>
        <a:solidFill>
          <a:srgbClr val="FFFFFF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  <p:sp>
        <p:nvSpPr>
          <p:cNvPr id="55" name="Shape 55"/>
          <p:cNvSpPr txBox="1">
            <a:spLocks noGrp="1"/>
          </p:cNvSpPr>
          <p:nvPr>
            <p:ph type="title"/>
          </p:nvPr>
        </p:nvSpPr>
        <p:spPr>
          <a:xfrm>
            <a:off x="279725" y="228600"/>
            <a:ext cx="4253700" cy="98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None/>
              <a:defRPr sz="44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pic>
        <p:nvPicPr>
          <p:cNvPr id="56" name="Shape 56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4090168" y="4025949"/>
            <a:ext cx="963662" cy="10668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Shape 57"/>
          <p:cNvSpPr txBox="1">
            <a:spLocks noGrp="1"/>
          </p:cNvSpPr>
          <p:nvPr>
            <p:ph type="subTitle" idx="1"/>
          </p:nvPr>
        </p:nvSpPr>
        <p:spPr>
          <a:xfrm>
            <a:off x="279725" y="2615875"/>
            <a:ext cx="4253700" cy="1066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None/>
              <a:defRPr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for table over white">
    <p:bg>
      <p:bgPr>
        <a:noFill/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279725" y="228600"/>
            <a:ext cx="8488200" cy="98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None/>
              <a:defRPr sz="52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pic>
        <p:nvPicPr>
          <p:cNvPr id="70" name="Shape 70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4090168" y="4025949"/>
            <a:ext cx="963662" cy="106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 with bullets on right">
    <p:bg>
      <p:bgPr>
        <a:solidFill>
          <a:srgbClr val="FFFFFF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  <p:pic>
        <p:nvPicPr>
          <p:cNvPr id="73" name="Shape 73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4090168" y="4025949"/>
            <a:ext cx="963662" cy="106680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327900" y="2079750"/>
            <a:ext cx="4427400" cy="98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None/>
              <a:defRPr sz="52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subTitle" idx="1"/>
          </p:nvPr>
        </p:nvSpPr>
        <p:spPr>
          <a:xfrm>
            <a:off x="4755275" y="1198575"/>
            <a:ext cx="4051200" cy="116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None/>
              <a:defRPr sz="2400"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lt2"/>
                </a:solidFill>
              </a:rPr>
              <a:t>‹#›</a:t>
            </a:fld>
            <a:endParaRPr lang="en" sz="1000">
              <a:solidFill>
                <a:schemeClr val="lt2"/>
              </a:solidFill>
            </a:endParaRPr>
          </a:p>
        </p:txBody>
      </p:sp>
      <p:sp>
        <p:nvSpPr>
          <p:cNvPr id="7" name="Shape 7"/>
          <p:cNvSpPr txBox="1"/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2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" name="Shape 8"/>
          <p:cNvSpPr txBox="1"/>
          <p:nvPr/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1800">
              <a:solidFill>
                <a:srgbClr val="595959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6" r:id="rId6"/>
    <p:sldLayoutId id="2147483657" r:id="rId7"/>
    <p:sldLayoutId id="2147483660" r:id="rId8"/>
    <p:sldLayoutId id="2147483661" r:id="rId9"/>
    <p:sldLayoutId id="2147483662" r:id="rId10"/>
    <p:sldLayoutId id="2147483664" r:id="rId11"/>
    <p:sldLayoutId id="2147483665" r:id="rId12"/>
    <p:sldLayoutId id="2147483666" r:id="rId13"/>
    <p:sldLayoutId id="2147483667" r:id="rId14"/>
    <p:sldLayoutId id="2147483668" r:id="rId15"/>
    <p:sldLayoutId id="2147483670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Commons:Pattypan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ithub.com/yarl/pattypan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crdownload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png"/><Relationship Id="rId5" Type="http://schemas.openxmlformats.org/officeDocument/2006/relationships/image" Target="../media/image11.sv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4" Type="http://schemas.openxmlformats.org/officeDocument/2006/relationships/hyperlink" Target="http://creativecommons.org/licenses/by-sa/3.0/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title"/>
          </p:nvPr>
        </p:nvSpPr>
        <p:spPr>
          <a:xfrm>
            <a:off x="708900" y="1450700"/>
            <a:ext cx="7726200" cy="2001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b="0" dirty="0"/>
              <a:t>Connecting Archives to a Global Audience with Wikipedia</a:t>
            </a:r>
            <a:endParaRPr lang="en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Usability and reusability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8836" y="0"/>
            <a:ext cx="3325164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19297" y="140315"/>
            <a:ext cx="119953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latin typeface="Montserrat" panose="02000505000000020004" pitchFamily="2" charset="0"/>
              </a:rPr>
              <a:t>Quickly download, embed, and attribute images on Wikimedia projects or other webpages.</a:t>
            </a:r>
          </a:p>
          <a:p>
            <a:endParaRPr lang="en-US" sz="1000" dirty="0">
              <a:solidFill>
                <a:schemeClr val="tx1"/>
              </a:solidFill>
              <a:latin typeface="Montserrat" panose="02000505000000020004" pitchFamily="2" charset="0"/>
            </a:endParaRPr>
          </a:p>
          <a:p>
            <a:endParaRPr lang="en-US" sz="1000" dirty="0">
              <a:solidFill>
                <a:schemeClr val="tx1"/>
              </a:solidFill>
              <a:latin typeface="Montserrat" panose="02000505000000020004" pitchFamily="2" charset="0"/>
            </a:endParaRPr>
          </a:p>
          <a:p>
            <a:r>
              <a:rPr lang="en-US" sz="1000" dirty="0">
                <a:solidFill>
                  <a:schemeClr val="tx1"/>
                </a:solidFill>
                <a:latin typeface="Montserrat" panose="02000505000000020004" pitchFamily="2" charset="0"/>
              </a:rPr>
              <a:t>Description, attribution, and metadata.</a:t>
            </a:r>
          </a:p>
          <a:p>
            <a:endParaRPr lang="en-US" sz="1000" dirty="0">
              <a:solidFill>
                <a:schemeClr val="tx1"/>
              </a:solidFill>
              <a:latin typeface="Montserrat" panose="02000505000000020004" pitchFamily="2" charset="0"/>
            </a:endParaRPr>
          </a:p>
          <a:p>
            <a:endParaRPr lang="en-US" sz="1000" dirty="0">
              <a:solidFill>
                <a:schemeClr val="tx1"/>
              </a:solidFill>
              <a:latin typeface="Montserrat" panose="02000505000000020004" pitchFamily="2" charset="0"/>
            </a:endParaRPr>
          </a:p>
          <a:p>
            <a:endParaRPr lang="en-US" sz="1000" dirty="0">
              <a:solidFill>
                <a:schemeClr val="tx1"/>
              </a:solidFill>
              <a:latin typeface="Montserrat" panose="02000505000000020004" pitchFamily="2" charset="0"/>
            </a:endParaRPr>
          </a:p>
          <a:p>
            <a:endParaRPr lang="en-US" sz="1000" dirty="0">
              <a:solidFill>
                <a:schemeClr val="tx1"/>
              </a:solidFill>
              <a:latin typeface="Montserrat" panose="02000505000000020004" pitchFamily="2" charset="0"/>
            </a:endParaRPr>
          </a:p>
          <a:p>
            <a:r>
              <a:rPr lang="en-US" sz="1000" dirty="0">
                <a:solidFill>
                  <a:schemeClr val="tx1"/>
                </a:solidFill>
                <a:latin typeface="Montserrat" panose="02000505000000020004" pitchFamily="2" charset="0"/>
              </a:rPr>
              <a:t>File history.</a:t>
            </a:r>
          </a:p>
          <a:p>
            <a:endParaRPr lang="en-US" sz="1000" dirty="0">
              <a:solidFill>
                <a:schemeClr val="tx1"/>
              </a:solidFill>
              <a:latin typeface="Montserrat" panose="02000505000000020004" pitchFamily="2" charset="0"/>
            </a:endParaRPr>
          </a:p>
          <a:p>
            <a:endParaRPr lang="en-US" sz="1000" dirty="0">
              <a:solidFill>
                <a:schemeClr val="tx1"/>
              </a:solidFill>
              <a:latin typeface="Montserrat" panose="02000505000000020004" pitchFamily="2" charset="0"/>
            </a:endParaRPr>
          </a:p>
          <a:p>
            <a:endParaRPr lang="en-US" sz="1000" dirty="0">
              <a:solidFill>
                <a:schemeClr val="tx1"/>
              </a:solidFill>
              <a:latin typeface="Montserrat" panose="02000505000000020004" pitchFamily="2" charset="0"/>
            </a:endParaRPr>
          </a:p>
          <a:p>
            <a:r>
              <a:rPr lang="en-US" sz="1000" dirty="0">
                <a:solidFill>
                  <a:schemeClr val="tx1"/>
                </a:solidFill>
                <a:latin typeface="Montserrat" panose="02000505000000020004" pitchFamily="2" charset="0"/>
              </a:rPr>
              <a:t>File usage on all Wikimedia projects.</a:t>
            </a:r>
          </a:p>
          <a:p>
            <a:endParaRPr lang="en-US" sz="1000" dirty="0">
              <a:solidFill>
                <a:schemeClr val="tx1"/>
              </a:solidFill>
              <a:latin typeface="Montserrat" panose="02000505000000020004" pitchFamily="2" charset="0"/>
            </a:endParaRPr>
          </a:p>
          <a:p>
            <a:r>
              <a:rPr lang="en-US" sz="1000" dirty="0">
                <a:solidFill>
                  <a:schemeClr val="tx1"/>
                </a:solidFill>
                <a:latin typeface="Montserrat" panose="02000505000000020004" pitchFamily="2" charset="0"/>
              </a:rPr>
              <a:t>Camera/image metadata.</a:t>
            </a:r>
          </a:p>
          <a:p>
            <a:endParaRPr lang="en-US" sz="1000" dirty="0">
              <a:solidFill>
                <a:schemeClr val="tx1"/>
              </a:solidFill>
              <a:latin typeface="Montserrat" panose="02000505000000020004" pitchFamily="2" charset="0"/>
            </a:endParaRPr>
          </a:p>
          <a:p>
            <a:r>
              <a:rPr lang="en-US" sz="1000" dirty="0">
                <a:solidFill>
                  <a:schemeClr val="tx1"/>
                </a:solidFill>
                <a:latin typeface="Montserrat" panose="02000505000000020004" pitchFamily="2" charset="0"/>
              </a:rPr>
              <a:t>Categories.</a:t>
            </a:r>
          </a:p>
          <a:p>
            <a:endParaRPr lang="en-US" sz="1000" dirty="0">
              <a:solidFill>
                <a:schemeClr val="tx1"/>
              </a:solidFill>
              <a:latin typeface="Montserrat" panose="02000505000000020004" pitchFamily="2" charset="0"/>
            </a:endParaRPr>
          </a:p>
          <a:p>
            <a:endParaRPr lang="en-US" sz="1000" dirty="0">
              <a:solidFill>
                <a:schemeClr val="tx1"/>
              </a:solidFill>
              <a:latin typeface="Montserrat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1453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253155" y="3481322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2000" y="4660350"/>
            <a:ext cx="4572000" cy="81560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r">
              <a:spcBef>
                <a:spcPts val="600"/>
              </a:spcBef>
            </a:pPr>
            <a:r>
              <a:rPr lang="en-US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CC by SA 4.0, Arne </a:t>
            </a:r>
            <a:r>
              <a:rPr lang="en-US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Wossink</a:t>
            </a:r>
            <a:endParaRPr lang="en-US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lvl="0" algn="r">
              <a:spcBef>
                <a:spcPts val="600"/>
              </a:spcBef>
            </a:pPr>
            <a:endParaRPr lang="en-US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lvl="0" algn="r"/>
            <a:endParaRPr lang="en-US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58815" y="2434700"/>
            <a:ext cx="2483069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</a:pPr>
            <a:r>
              <a:rPr lang="en-US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Mass uploading of images with Pattypan</a:t>
            </a:r>
          </a:p>
          <a:p>
            <a:pPr lvl="0">
              <a:spcBef>
                <a:spcPts val="600"/>
              </a:spcBef>
            </a:pPr>
            <a:r>
              <a:rPr lang="en-US" sz="10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  <a:hlinkClick r:id="rId3"/>
              </a:rPr>
              <a:t>https://commons.wikimedia.org/wiki/Commons:Pattypan</a:t>
            </a:r>
            <a:endParaRPr lang="en-US" sz="1000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lvl="0">
              <a:spcBef>
                <a:spcPts val="600"/>
              </a:spcBef>
            </a:pPr>
            <a:r>
              <a:rPr lang="en-US" sz="10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  <a:hlinkClick r:id="rId4"/>
              </a:rPr>
              <a:t>https://github.com/yarl/pattypan</a:t>
            </a:r>
            <a:endParaRPr lang="en-US" sz="1000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lvl="0">
              <a:spcBef>
                <a:spcPts val="600"/>
              </a:spcBef>
            </a:pPr>
            <a:endParaRPr lang="en-US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6263913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454820" y="2417862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4" name="Rectangle 3"/>
          <p:cNvSpPr/>
          <p:nvPr/>
        </p:nvSpPr>
        <p:spPr>
          <a:xfrm>
            <a:off x="4454820" y="2417862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8" y="0"/>
            <a:ext cx="9129103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069724" y="2034773"/>
            <a:ext cx="30668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latin typeface="Source Serif Pro" panose="020B0604020202020204" charset="0"/>
              </a:rPr>
              <a:t>BaGLAMa2 </a:t>
            </a:r>
            <a:r>
              <a:rPr lang="it-IT" dirty="0">
                <a:latin typeface="Source Serif Pro" panose="020B0604020202020204" charset="0"/>
              </a:rPr>
              <a:t>metrics tool</a:t>
            </a:r>
          </a:p>
          <a:p>
            <a:endParaRPr lang="it-IT" dirty="0">
              <a:latin typeface="Source Serif Pro" panose="020B0604020202020204" charset="0"/>
            </a:endParaRPr>
          </a:p>
          <a:p>
            <a:r>
              <a:rPr lang="it-IT" dirty="0">
                <a:latin typeface="Source Serif Pro" panose="020B0604020202020204" charset="0"/>
              </a:rPr>
              <a:t>https://tools.wmflabs.org/glamtools/baglama2/index.html</a:t>
            </a:r>
          </a:p>
        </p:txBody>
      </p:sp>
    </p:spTree>
    <p:extLst>
      <p:ext uri="{BB962C8B-B14F-4D97-AF65-F5344CB8AC3E}">
        <p14:creationId xmlns:p14="http://schemas.microsoft.com/office/powerpoint/2010/main" val="36451751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-38806"/>
            <a:ext cx="8158654" cy="46584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594860"/>
            <a:ext cx="914400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5481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631458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8709" y="0"/>
            <a:ext cx="1744387" cy="123235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flipH="1">
            <a:off x="7764517" y="1858884"/>
            <a:ext cx="12927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Source Serif Pro" panose="020B0604020202020204" charset="0"/>
              </a:rPr>
              <a:t>https://query.wikidata.org/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1455" y="3008634"/>
            <a:ext cx="1401514" cy="1942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2748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8709" y="0"/>
            <a:ext cx="1744387" cy="123235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flipH="1">
            <a:off x="7764517" y="1858884"/>
            <a:ext cx="12927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Source Serif Pro" panose="020B0604020202020204" charset="0"/>
              </a:rPr>
              <a:t>https://query.wikidata.org/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598979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6876" y="3255250"/>
            <a:ext cx="1360413" cy="166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84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Nobody said there would be homework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6804" y="0"/>
            <a:ext cx="46423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9329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Shape 147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44000" cy="5825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Shape 148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4090168" y="4076699"/>
            <a:ext cx="963662" cy="106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Shape 149"/>
          <p:cNvSpPr txBox="1">
            <a:spLocks noGrp="1"/>
          </p:cNvSpPr>
          <p:nvPr>
            <p:ph type="title"/>
          </p:nvPr>
        </p:nvSpPr>
        <p:spPr>
          <a:xfrm>
            <a:off x="503948" y="0"/>
            <a:ext cx="7726200" cy="984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dirty="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-US" dirty="0">
                <a:solidFill>
                  <a:schemeClr val="dk1"/>
                </a:solidFill>
              </a:rPr>
              <a:t>Here comes everybody!</a:t>
            </a:r>
            <a:endParaRPr lang="en" dirty="0">
              <a:solidFill>
                <a:schemeClr val="dk1"/>
              </a:solidFill>
            </a:endParaRPr>
          </a:p>
        </p:txBody>
      </p:sp>
      <p:sp>
        <p:nvSpPr>
          <p:cNvPr id="150" name="Shape 150"/>
          <p:cNvSpPr txBox="1"/>
          <p:nvPr/>
        </p:nvSpPr>
        <p:spPr>
          <a:xfrm>
            <a:off x="6567300" y="4599491"/>
            <a:ext cx="2348100" cy="308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r">
              <a:spcBef>
                <a:spcPts val="600"/>
              </a:spcBef>
            </a:pPr>
            <a:r>
              <a:rPr lang="en" sz="9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CC by SA 4.0, </a:t>
            </a:r>
            <a:r>
              <a:rPr lang="en-US" sz="9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Iván Martinez</a:t>
            </a:r>
          </a:p>
          <a:p>
            <a:pPr lvl="0" algn="r" rtl="0">
              <a:spcBef>
                <a:spcPts val="600"/>
              </a:spcBef>
              <a:buNone/>
            </a:pPr>
            <a:endParaRPr lang="en" sz="9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lvl="0" algn="r" rtl="0">
              <a:spcBef>
                <a:spcPts val="0"/>
              </a:spcBef>
              <a:buNone/>
            </a:pPr>
            <a:endParaRPr sz="9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8520696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 txBox="1">
            <a:spLocks noGrp="1"/>
          </p:cNvSpPr>
          <p:nvPr>
            <p:ph type="subTitle" idx="1"/>
          </p:nvPr>
        </p:nvSpPr>
        <p:spPr>
          <a:xfrm>
            <a:off x="5682554" y="1378879"/>
            <a:ext cx="2431136" cy="2201448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76200" lvl="0">
              <a:spcBef>
                <a:spcPts val="0"/>
              </a:spcBef>
              <a:buSzPct val="100000"/>
            </a:pPr>
            <a:r>
              <a:rPr lang="is-IS" sz="4400" dirty="0"/>
              <a:t>…</a:t>
            </a:r>
            <a:r>
              <a:rPr lang="en-US" sz="4400" dirty="0"/>
              <a:t>not soulless!</a:t>
            </a:r>
            <a:endParaRPr lang="en" sz="4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51" y="967696"/>
            <a:ext cx="3494273" cy="279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7185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1386" y="429347"/>
            <a:ext cx="4752304" cy="3445823"/>
          </a:xfrm>
        </p:spPr>
        <p:txBody>
          <a:bodyPr/>
          <a:lstStyle/>
          <a:p>
            <a:pPr algn="r"/>
            <a:r>
              <a:rPr lang="en-US" sz="4800" dirty="0"/>
              <a:t>Only </a:t>
            </a:r>
            <a:r>
              <a:rPr lang="en-US" sz="5400" dirty="0"/>
              <a:t>9%</a:t>
            </a:r>
            <a:r>
              <a:rPr lang="en-US" sz="6000" dirty="0"/>
              <a:t> </a:t>
            </a:r>
            <a:r>
              <a:rPr lang="en-US" sz="4800" dirty="0"/>
              <a:t>of </a:t>
            </a:r>
            <a:br>
              <a:rPr lang="en-US" sz="4800" dirty="0"/>
            </a:br>
            <a:r>
              <a:rPr lang="en-US" sz="4800" dirty="0"/>
              <a:t>Wikipedia </a:t>
            </a:r>
            <a:br>
              <a:rPr lang="en-US" sz="4800" dirty="0"/>
            </a:br>
            <a:r>
              <a:rPr lang="en-US" sz="4800" dirty="0"/>
              <a:t>contributors </a:t>
            </a:r>
            <a:br>
              <a:rPr lang="en-US" sz="4800" dirty="0"/>
            </a:br>
            <a:r>
              <a:rPr lang="en-US" sz="4800" dirty="0"/>
              <a:t>are women </a:t>
            </a:r>
            <a:r>
              <a:rPr lang="en-US" dirty="0">
                <a:solidFill>
                  <a:srgbClr val="0F6699"/>
                </a:solidFill>
                <a:sym typeface="Wingdings"/>
              </a:rPr>
              <a:t></a:t>
            </a:r>
            <a:endParaRPr lang="en-US" dirty="0">
              <a:solidFill>
                <a:srgbClr val="0F6699"/>
              </a:solidFill>
            </a:endParaRPr>
          </a:p>
        </p:txBody>
      </p:sp>
      <p:pic>
        <p:nvPicPr>
          <p:cNvPr id="3" name="Shape 169" descr="Wikipedia-logo-v2.svg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80687" y="620358"/>
            <a:ext cx="2144643" cy="190640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0" y="4713668"/>
            <a:ext cx="42627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Wikimedia Foundation. (2011). Editor survey 2011. </a:t>
            </a:r>
          </a:p>
        </p:txBody>
      </p:sp>
    </p:spTree>
    <p:extLst>
      <p:ext uri="{BB962C8B-B14F-4D97-AF65-F5344CB8AC3E}">
        <p14:creationId xmlns:p14="http://schemas.microsoft.com/office/powerpoint/2010/main" val="14519139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Shape 169" descr="Wikipedia-logo-v2.svg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4074" y="687024"/>
            <a:ext cx="3416675" cy="3118248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Shape 170"/>
          <p:cNvSpPr txBox="1">
            <a:spLocks noGrp="1"/>
          </p:cNvSpPr>
          <p:nvPr>
            <p:ph type="title"/>
          </p:nvPr>
        </p:nvSpPr>
        <p:spPr>
          <a:xfrm>
            <a:off x="216662" y="1182414"/>
            <a:ext cx="4253700" cy="984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Wikipedia?</a:t>
            </a:r>
            <a:br>
              <a:rPr lang="en" dirty="0"/>
            </a:br>
            <a:r>
              <a:rPr lang="en" dirty="0"/>
              <a:t/>
            </a:r>
            <a:br>
              <a:rPr lang="en" dirty="0"/>
            </a:br>
            <a:r>
              <a:rPr lang="en" dirty="0"/>
              <a:t>Wikimedia?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4713667"/>
            <a:ext cx="44818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Wikimedia Foundation. (2012). Editor survey 2012.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1691" y="12879"/>
            <a:ext cx="6554420" cy="403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3210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title"/>
          </p:nvPr>
        </p:nvSpPr>
        <p:spPr>
          <a:xfrm>
            <a:off x="1394702" y="1246264"/>
            <a:ext cx="2199836" cy="1171155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6000" dirty="0">
                <a:solidFill>
                  <a:srgbClr val="0F6699"/>
                </a:solidFill>
              </a:rPr>
              <a:t>356</a:t>
            </a:r>
            <a:endParaRPr lang="en" dirty="0"/>
          </a:p>
        </p:txBody>
      </p:sp>
      <p:sp>
        <p:nvSpPr>
          <p:cNvPr id="4" name="Rectangle 3"/>
          <p:cNvSpPr/>
          <p:nvPr/>
        </p:nvSpPr>
        <p:spPr>
          <a:xfrm>
            <a:off x="1394702" y="2417419"/>
            <a:ext cx="65966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charset="0"/>
                <a:ea typeface="Montserrat" charset="0"/>
                <a:cs typeface="Arial"/>
                <a:sym typeface="Arial"/>
              </a:rPr>
              <a:t>Self-identified Librarian Editors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5693" y="4742121"/>
            <a:ext cx="41553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Wikipedia. (2017). Category:Wikipedian librarians.</a:t>
            </a:r>
          </a:p>
        </p:txBody>
      </p:sp>
    </p:spTree>
    <p:extLst>
      <p:ext uri="{BB962C8B-B14F-4D97-AF65-F5344CB8AC3E}">
        <p14:creationId xmlns:p14="http://schemas.microsoft.com/office/powerpoint/2010/main" val="42315480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 txBox="1">
            <a:spLocks noGrp="1"/>
          </p:cNvSpPr>
          <p:nvPr>
            <p:ph type="title"/>
          </p:nvPr>
        </p:nvSpPr>
        <p:spPr>
          <a:xfrm>
            <a:off x="279725" y="228600"/>
            <a:ext cx="8488200" cy="984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3600" dirty="0"/>
              <a:t>SOLIS Wikipedia Edit-a-Thon</a:t>
            </a:r>
            <a:br>
              <a:rPr lang="en-US" sz="3600" dirty="0"/>
            </a:br>
            <a:r>
              <a:rPr lang="en-US" sz="2400" dirty="0"/>
              <a:t>Overall Project Metrics</a:t>
            </a:r>
            <a:endParaRPr lang="en" sz="2400" dirty="0"/>
          </a:p>
        </p:txBody>
      </p:sp>
      <p:graphicFrame>
        <p:nvGraphicFramePr>
          <p:cNvPr id="189" name="Shape 189"/>
          <p:cNvGraphicFramePr/>
          <p:nvPr>
            <p:extLst/>
          </p:nvPr>
        </p:nvGraphicFramePr>
        <p:xfrm>
          <a:off x="1439487" y="1507767"/>
          <a:ext cx="6168675" cy="2529660"/>
        </p:xfrm>
        <a:graphic>
          <a:graphicData uri="http://schemas.openxmlformats.org/drawingml/2006/table">
            <a:tbl>
              <a:tblPr>
                <a:noFill/>
                <a:tableStyleId>{7A24E16F-B384-4102-AECD-0B8C363F510A}</a:tableStyleId>
              </a:tblPr>
              <a:tblGrid>
                <a:gridCol w="20562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759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365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lang="en" sz="1000" dirty="0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-US" sz="1000" dirty="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TARGET</a:t>
                      </a:r>
                      <a:r>
                        <a:rPr lang="en-US" sz="1000" baseline="0" dirty="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OUTCOME</a:t>
                      </a:r>
                      <a:endParaRPr lang="en" sz="1000" dirty="0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-US" sz="1000" dirty="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ACHIEVED OUTCOME</a:t>
                      </a:r>
                      <a:endParaRPr lang="en" sz="1000" dirty="0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-US" dirty="0">
                          <a:solidFill>
                            <a:schemeClr val="bg1"/>
                          </a:solidFill>
                          <a:latin typeface="Source Serif Pro"/>
                          <a:ea typeface="Source Serif Pro"/>
                          <a:cs typeface="Source Serif Pro"/>
                          <a:sym typeface="Source Serif Pro"/>
                        </a:rPr>
                        <a:t># o</a:t>
                      </a:r>
                      <a:r>
                        <a:rPr lang="en-US" baseline="0" dirty="0">
                          <a:solidFill>
                            <a:schemeClr val="bg1"/>
                          </a:solidFill>
                          <a:latin typeface="Source Serif Pro"/>
                          <a:ea typeface="Source Serif Pro"/>
                          <a:cs typeface="Source Serif Pro"/>
                          <a:sym typeface="Source Serif Pro"/>
                        </a:rPr>
                        <a:t>f Events</a:t>
                      </a:r>
                      <a:endParaRPr lang="en" dirty="0">
                        <a:solidFill>
                          <a:schemeClr val="bg1"/>
                        </a:solidFill>
                        <a:latin typeface="Source Serif Pro"/>
                        <a:ea typeface="Source Serif Pro"/>
                        <a:cs typeface="Source Serif Pro"/>
                        <a:sym typeface="Source Serif Pr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dirty="0">
                          <a:solidFill>
                            <a:schemeClr val="bg1"/>
                          </a:solidFill>
                          <a:latin typeface="Source Serif Pro"/>
                          <a:ea typeface="Source Serif Pro"/>
                          <a:cs typeface="Source Serif Pro"/>
                          <a:sym typeface="Source Serif Pro"/>
                        </a:rPr>
                        <a:t>3</a:t>
                      </a:r>
                      <a:endParaRPr lang="en" dirty="0">
                        <a:solidFill>
                          <a:schemeClr val="bg1"/>
                        </a:solidFill>
                        <a:latin typeface="Source Serif Pro"/>
                        <a:ea typeface="Source Serif Pro"/>
                        <a:cs typeface="Source Serif Pro"/>
                        <a:sym typeface="Source Serif Pr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dirty="0">
                          <a:solidFill>
                            <a:schemeClr val="bg1"/>
                          </a:solidFill>
                          <a:latin typeface="Source Serif Pro"/>
                          <a:ea typeface="Source Serif Pro"/>
                          <a:cs typeface="Source Serif Pro"/>
                          <a:sym typeface="Source Serif Pro"/>
                        </a:rPr>
                        <a:t>3</a:t>
                      </a:r>
                      <a:endParaRPr lang="en" dirty="0">
                        <a:solidFill>
                          <a:schemeClr val="bg1"/>
                        </a:solidFill>
                        <a:latin typeface="Source Serif Pro"/>
                        <a:ea typeface="Source Serif Pro"/>
                        <a:cs typeface="Source Serif Pro"/>
                        <a:sym typeface="Source Serif Pr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-US" dirty="0">
                          <a:solidFill>
                            <a:schemeClr val="bg1"/>
                          </a:solidFill>
                          <a:latin typeface="Source Serif Pro"/>
                          <a:ea typeface="Source Serif Pro"/>
                          <a:cs typeface="Source Serif Pro"/>
                          <a:sym typeface="Source Serif Pro"/>
                        </a:rPr>
                        <a:t># of</a:t>
                      </a:r>
                      <a:r>
                        <a:rPr lang="en-US" baseline="0" dirty="0">
                          <a:solidFill>
                            <a:schemeClr val="bg1"/>
                          </a:solidFill>
                          <a:latin typeface="Source Serif Pro"/>
                          <a:ea typeface="Source Serif Pro"/>
                          <a:cs typeface="Source Serif Pro"/>
                          <a:sym typeface="Source Serif Pro"/>
                        </a:rPr>
                        <a:t> Participants</a:t>
                      </a:r>
                      <a:endParaRPr lang="en" dirty="0">
                        <a:solidFill>
                          <a:schemeClr val="bg1"/>
                        </a:solidFill>
                        <a:latin typeface="Source Serif Pro"/>
                        <a:ea typeface="Source Serif Pro"/>
                        <a:cs typeface="Source Serif Pro"/>
                        <a:sym typeface="Source Serif Pr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38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dirty="0">
                          <a:solidFill>
                            <a:schemeClr val="bg1"/>
                          </a:solidFill>
                          <a:latin typeface="Source Serif Pro"/>
                          <a:ea typeface="Source Serif Pro"/>
                          <a:cs typeface="Source Serif Pro"/>
                          <a:sym typeface="Source Serif Pro"/>
                        </a:rPr>
                        <a:t>15</a:t>
                      </a:r>
                      <a:endParaRPr lang="en" dirty="0">
                        <a:solidFill>
                          <a:schemeClr val="bg1"/>
                        </a:solidFill>
                        <a:latin typeface="Source Serif Pro"/>
                        <a:ea typeface="Source Serif Pro"/>
                        <a:cs typeface="Source Serif Pro"/>
                        <a:sym typeface="Source Serif Pr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38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dirty="0">
                          <a:solidFill>
                            <a:schemeClr val="bg1"/>
                          </a:solidFill>
                          <a:latin typeface="Source Serif Pro"/>
                          <a:ea typeface="Source Serif Pro"/>
                          <a:cs typeface="Source Serif Pro"/>
                          <a:sym typeface="Source Serif Pro"/>
                        </a:rPr>
                        <a:t>22</a:t>
                      </a:r>
                      <a:endParaRPr lang="en" dirty="0">
                        <a:solidFill>
                          <a:schemeClr val="bg1"/>
                        </a:solidFill>
                        <a:latin typeface="Source Serif Pro"/>
                        <a:ea typeface="Source Serif Pro"/>
                        <a:cs typeface="Source Serif Pro"/>
                        <a:sym typeface="Source Serif Pr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38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-US" dirty="0">
                          <a:solidFill>
                            <a:schemeClr val="bg1"/>
                          </a:solidFill>
                          <a:latin typeface="Source Serif Pro"/>
                          <a:ea typeface="Source Serif Pro"/>
                          <a:cs typeface="Source Serif Pro"/>
                          <a:sym typeface="Source Serif Pro"/>
                        </a:rPr>
                        <a:t># of New Editors</a:t>
                      </a:r>
                      <a:endParaRPr lang="en" dirty="0">
                        <a:solidFill>
                          <a:schemeClr val="bg1"/>
                        </a:solidFill>
                        <a:latin typeface="Source Serif Pro"/>
                        <a:ea typeface="Source Serif Pro"/>
                        <a:cs typeface="Source Serif Pro"/>
                        <a:sym typeface="Source Serif Pr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dirty="0">
                          <a:solidFill>
                            <a:schemeClr val="bg1"/>
                          </a:solidFill>
                          <a:latin typeface="Source Serif Pro"/>
                          <a:ea typeface="Source Serif Pro"/>
                          <a:cs typeface="Source Serif Pro"/>
                          <a:sym typeface="Source Serif Pro"/>
                        </a:rPr>
                        <a:t>5</a:t>
                      </a:r>
                      <a:endParaRPr lang="en" dirty="0">
                        <a:solidFill>
                          <a:schemeClr val="bg1"/>
                        </a:solidFill>
                        <a:latin typeface="Source Serif Pro"/>
                        <a:ea typeface="Source Serif Pro"/>
                        <a:cs typeface="Source Serif Pro"/>
                        <a:sym typeface="Source Serif Pr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dirty="0">
                          <a:solidFill>
                            <a:schemeClr val="bg1"/>
                          </a:solidFill>
                          <a:latin typeface="Source Serif Pro"/>
                          <a:ea typeface="Source Serif Pro"/>
                          <a:cs typeface="Source Serif Pro"/>
                          <a:sym typeface="Source Serif Pro"/>
                        </a:rPr>
                        <a:t>6</a:t>
                      </a:r>
                      <a:endParaRPr lang="en" dirty="0">
                        <a:solidFill>
                          <a:schemeClr val="bg1"/>
                        </a:solidFill>
                        <a:latin typeface="Source Serif Pro"/>
                        <a:ea typeface="Source Serif Pro"/>
                        <a:cs typeface="Source Serif Pro"/>
                        <a:sym typeface="Source Serif Pr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-US" dirty="0">
                          <a:solidFill>
                            <a:schemeClr val="bg1"/>
                          </a:solidFill>
                          <a:latin typeface="Source Serif Pro"/>
                          <a:ea typeface="Source Serif Pro"/>
                          <a:cs typeface="Source Serif Pro"/>
                          <a:sym typeface="Source Serif Pro"/>
                        </a:rPr>
                        <a:t># of New Articles</a:t>
                      </a:r>
                      <a:endParaRPr lang="en" dirty="0">
                        <a:solidFill>
                          <a:schemeClr val="bg1"/>
                        </a:solidFill>
                        <a:latin typeface="Source Serif Pro"/>
                        <a:ea typeface="Source Serif Pro"/>
                        <a:cs typeface="Source Serif Pro"/>
                        <a:sym typeface="Source Serif Pr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38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dirty="0">
                          <a:solidFill>
                            <a:schemeClr val="bg1"/>
                          </a:solidFill>
                          <a:latin typeface="Source Serif Pro"/>
                          <a:ea typeface="Source Serif Pro"/>
                          <a:cs typeface="Source Serif Pro"/>
                          <a:sym typeface="Source Serif Pro"/>
                        </a:rPr>
                        <a:t>9</a:t>
                      </a:r>
                      <a:endParaRPr lang="en" dirty="0">
                        <a:solidFill>
                          <a:schemeClr val="bg1"/>
                        </a:solidFill>
                        <a:latin typeface="Source Serif Pro"/>
                        <a:ea typeface="Source Serif Pro"/>
                        <a:cs typeface="Source Serif Pro"/>
                        <a:sym typeface="Source Serif Pr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38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dirty="0">
                          <a:solidFill>
                            <a:schemeClr val="bg1"/>
                          </a:solidFill>
                          <a:latin typeface="Source Serif Pro"/>
                          <a:ea typeface="Source Serif Pro"/>
                          <a:cs typeface="Source Serif Pro"/>
                          <a:sym typeface="Source Serif Pro"/>
                        </a:rPr>
                        <a:t>8</a:t>
                      </a:r>
                      <a:endParaRPr lang="en" dirty="0">
                        <a:solidFill>
                          <a:schemeClr val="bg1"/>
                        </a:solidFill>
                        <a:latin typeface="Source Serif Pro"/>
                        <a:ea typeface="Source Serif Pro"/>
                        <a:cs typeface="Source Serif Pro"/>
                        <a:sym typeface="Source Serif Pr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38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-US" dirty="0">
                          <a:solidFill>
                            <a:schemeClr val="bg1"/>
                          </a:solidFill>
                          <a:latin typeface="Source Serif Pro"/>
                          <a:ea typeface="Source Serif Pro"/>
                          <a:cs typeface="Source Serif Pro"/>
                          <a:sym typeface="Source Serif Pro"/>
                        </a:rPr>
                        <a:t># of Repeat Participants</a:t>
                      </a:r>
                      <a:endParaRPr lang="en" dirty="0">
                        <a:solidFill>
                          <a:schemeClr val="bg1"/>
                        </a:solidFill>
                        <a:latin typeface="Source Serif Pro"/>
                        <a:ea typeface="Source Serif Pro"/>
                        <a:cs typeface="Source Serif Pro"/>
                        <a:sym typeface="Source Serif Pr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dirty="0">
                          <a:solidFill>
                            <a:schemeClr val="bg1"/>
                          </a:solidFill>
                          <a:latin typeface="Source Serif Pro"/>
                          <a:ea typeface="Source Serif Pro"/>
                          <a:cs typeface="Source Serif Pro"/>
                          <a:sym typeface="Source Serif Pro"/>
                        </a:rPr>
                        <a:t>10</a:t>
                      </a:r>
                      <a:endParaRPr lang="en" dirty="0">
                        <a:solidFill>
                          <a:schemeClr val="bg1"/>
                        </a:solidFill>
                        <a:latin typeface="Source Serif Pro"/>
                        <a:ea typeface="Source Serif Pro"/>
                        <a:cs typeface="Source Serif Pro"/>
                        <a:sym typeface="Source Serif Pr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dirty="0">
                          <a:solidFill>
                            <a:schemeClr val="bg1"/>
                          </a:solidFill>
                          <a:latin typeface="Source Serif Pro"/>
                          <a:ea typeface="Source Serif Pro"/>
                          <a:cs typeface="Source Serif Pro"/>
                          <a:sym typeface="Source Serif Pro"/>
                        </a:rPr>
                        <a:t>7</a:t>
                      </a:r>
                      <a:endParaRPr lang="en" dirty="0">
                        <a:solidFill>
                          <a:schemeClr val="bg1"/>
                        </a:solidFill>
                        <a:latin typeface="Source Serif Pro"/>
                        <a:ea typeface="Source Serif Pro"/>
                        <a:cs typeface="Source Serif Pro"/>
                        <a:sym typeface="Source Serif Pr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88043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 txBox="1">
            <a:spLocks noGrp="1"/>
          </p:cNvSpPr>
          <p:nvPr>
            <p:ph type="title"/>
          </p:nvPr>
        </p:nvSpPr>
        <p:spPr>
          <a:xfrm>
            <a:off x="279725" y="228600"/>
            <a:ext cx="8488200" cy="984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3600" dirty="0"/>
              <a:t>SOLIS Wikipedia Edit-a-Thon</a:t>
            </a:r>
            <a:br>
              <a:rPr lang="en-US" sz="3600" dirty="0"/>
            </a:br>
            <a:r>
              <a:rPr lang="en-US" sz="2400" dirty="0"/>
              <a:t>Individual Event Metrics</a:t>
            </a:r>
            <a:endParaRPr lang="en" sz="2400" dirty="0"/>
          </a:p>
        </p:txBody>
      </p:sp>
      <p:graphicFrame>
        <p:nvGraphicFramePr>
          <p:cNvPr id="189" name="Shape 189"/>
          <p:cNvGraphicFramePr/>
          <p:nvPr>
            <p:extLst/>
          </p:nvPr>
        </p:nvGraphicFramePr>
        <p:xfrm>
          <a:off x="502276" y="1327463"/>
          <a:ext cx="8175496" cy="2643004"/>
        </p:xfrm>
        <a:graphic>
          <a:graphicData uri="http://schemas.openxmlformats.org/drawingml/2006/table">
            <a:tbl>
              <a:tblPr>
                <a:noFill/>
                <a:tableStyleId>{7A24E16F-B384-4102-AECD-0B8C363F510A}</a:tableStyleId>
              </a:tblPr>
              <a:tblGrid>
                <a:gridCol w="204878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5351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9547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87772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24113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endParaRPr lang="en" sz="1000" dirty="0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sz="1000" dirty="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FEBRUARY</a:t>
                      </a:r>
                      <a:r>
                        <a:rPr lang="en-US" sz="1000" baseline="0" dirty="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EVENT</a:t>
                      </a:r>
                      <a:endParaRPr lang="en" sz="1000" dirty="0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sz="1000" dirty="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MARCH EVENT</a:t>
                      </a:r>
                      <a:endParaRPr lang="en" sz="1000" dirty="0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sz="1000" dirty="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APRI</a:t>
                      </a:r>
                      <a:r>
                        <a:rPr lang="en-US" sz="1000" baseline="0" dirty="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L EVENT</a:t>
                      </a:r>
                      <a:endParaRPr lang="en" sz="1000" dirty="0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16848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-US" dirty="0">
                          <a:solidFill>
                            <a:schemeClr val="bg1"/>
                          </a:solidFill>
                          <a:latin typeface="Source Serif Pro"/>
                          <a:ea typeface="Source Serif Pro"/>
                          <a:cs typeface="Source Serif Pro"/>
                          <a:sym typeface="Source Serif Pro"/>
                        </a:rPr>
                        <a:t>Event Theme</a:t>
                      </a:r>
                      <a:endParaRPr lang="en" dirty="0">
                        <a:solidFill>
                          <a:schemeClr val="bg1"/>
                        </a:solidFill>
                        <a:latin typeface="Source Serif Pro"/>
                        <a:ea typeface="Source Serif Pro"/>
                        <a:cs typeface="Source Serif Pro"/>
                        <a:sym typeface="Source Serif Pr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dirty="0">
                          <a:solidFill>
                            <a:schemeClr val="bg1"/>
                          </a:solidFill>
                          <a:latin typeface="Source Serif Pro"/>
                          <a:ea typeface="Source Serif Pro"/>
                          <a:cs typeface="Source Serif Pro"/>
                          <a:sym typeface="Source Serif Pro"/>
                        </a:rPr>
                        <a:t>Black</a:t>
                      </a:r>
                      <a:r>
                        <a:rPr lang="en-US" baseline="0" dirty="0">
                          <a:solidFill>
                            <a:schemeClr val="bg1"/>
                          </a:solidFill>
                          <a:latin typeface="Source Serif Pro"/>
                          <a:ea typeface="Source Serif Pro"/>
                          <a:cs typeface="Source Serif Pro"/>
                          <a:sym typeface="Source Serif Pro"/>
                        </a:rPr>
                        <a:t> History Month</a:t>
                      </a:r>
                      <a:endParaRPr lang="en" dirty="0">
                        <a:solidFill>
                          <a:schemeClr val="bg1"/>
                        </a:solidFill>
                        <a:latin typeface="Source Serif Pro"/>
                        <a:ea typeface="Source Serif Pro"/>
                        <a:cs typeface="Source Serif Pro"/>
                        <a:sym typeface="Source Serif Pr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dirty="0" err="1">
                          <a:solidFill>
                            <a:schemeClr val="bg1"/>
                          </a:solidFill>
                          <a:latin typeface="Source Serif Pro"/>
                          <a:ea typeface="Source Serif Pro"/>
                          <a:cs typeface="Source Serif Pro"/>
                          <a:sym typeface="Source Serif Pro"/>
                        </a:rPr>
                        <a:t>Art+Feminism</a:t>
                      </a:r>
                      <a:r>
                        <a:rPr lang="en-US" dirty="0">
                          <a:solidFill>
                            <a:schemeClr val="bg1"/>
                          </a:solidFill>
                          <a:latin typeface="Source Serif Pro"/>
                          <a:ea typeface="Source Serif Pro"/>
                          <a:cs typeface="Source Serif Pro"/>
                          <a:sym typeface="Source Serif Pro"/>
                        </a:rPr>
                        <a:t> </a:t>
                      </a:r>
                      <a:br>
                        <a:rPr lang="en-US" dirty="0">
                          <a:solidFill>
                            <a:schemeClr val="bg1"/>
                          </a:solidFill>
                          <a:latin typeface="Source Serif Pro"/>
                          <a:ea typeface="Source Serif Pro"/>
                          <a:cs typeface="Source Serif Pro"/>
                          <a:sym typeface="Source Serif Pro"/>
                        </a:rPr>
                      </a:br>
                      <a:r>
                        <a:rPr lang="en-US" dirty="0">
                          <a:solidFill>
                            <a:schemeClr val="bg1"/>
                          </a:solidFill>
                          <a:latin typeface="Source Serif Pro"/>
                          <a:ea typeface="Source Serif Pro"/>
                          <a:cs typeface="Source Serif Pro"/>
                          <a:sym typeface="Source Serif Pro"/>
                        </a:rPr>
                        <a:t>(Women’s History</a:t>
                      </a:r>
                      <a:r>
                        <a:rPr lang="en-US" baseline="0" dirty="0">
                          <a:solidFill>
                            <a:schemeClr val="bg1"/>
                          </a:solidFill>
                          <a:latin typeface="Source Serif Pro"/>
                          <a:ea typeface="Source Serif Pro"/>
                          <a:cs typeface="Source Serif Pro"/>
                          <a:sym typeface="Source Serif Pro"/>
                        </a:rPr>
                        <a:t> Month)</a:t>
                      </a:r>
                      <a:endParaRPr lang="en" dirty="0">
                        <a:solidFill>
                          <a:schemeClr val="bg1"/>
                        </a:solidFill>
                        <a:latin typeface="Source Serif Pro"/>
                        <a:ea typeface="Source Serif Pro"/>
                        <a:cs typeface="Source Serif Pro"/>
                        <a:sym typeface="Source Serif Pr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dirty="0">
                          <a:solidFill>
                            <a:schemeClr val="bg1"/>
                          </a:solidFill>
                          <a:latin typeface="Source Serif Pro"/>
                          <a:ea typeface="Source Serif Pro"/>
                          <a:cs typeface="Source Serif Pro"/>
                          <a:sym typeface="Source Serif Pro"/>
                        </a:rPr>
                        <a:t>World Book Day</a:t>
                      </a:r>
                      <a:endParaRPr lang="en" dirty="0">
                        <a:solidFill>
                          <a:schemeClr val="bg1"/>
                        </a:solidFill>
                        <a:latin typeface="Source Serif Pro"/>
                        <a:ea typeface="Source Serif Pro"/>
                        <a:cs typeface="Source Serif Pro"/>
                        <a:sym typeface="Source Serif Pr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02276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-US" dirty="0">
                          <a:solidFill>
                            <a:schemeClr val="bg1"/>
                          </a:solidFill>
                          <a:latin typeface="Source Serif Pro"/>
                          <a:ea typeface="Source Serif Pro"/>
                          <a:cs typeface="Source Serif Pro"/>
                          <a:sym typeface="Source Serif Pro"/>
                        </a:rPr>
                        <a:t>Location</a:t>
                      </a:r>
                      <a:r>
                        <a:rPr lang="en-US" baseline="0" dirty="0">
                          <a:solidFill>
                            <a:schemeClr val="bg1"/>
                          </a:solidFill>
                          <a:latin typeface="Source Serif Pro"/>
                          <a:ea typeface="Source Serif Pro"/>
                          <a:cs typeface="Source Serif Pro"/>
                          <a:sym typeface="Source Serif Pro"/>
                        </a:rPr>
                        <a:t> Type</a:t>
                      </a:r>
                      <a:endParaRPr lang="en" dirty="0">
                        <a:solidFill>
                          <a:schemeClr val="bg1"/>
                        </a:solidFill>
                        <a:latin typeface="Source Serif Pro"/>
                        <a:ea typeface="Source Serif Pro"/>
                        <a:cs typeface="Source Serif Pro"/>
                        <a:sym typeface="Source Serif Pr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38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dirty="0">
                          <a:solidFill>
                            <a:schemeClr val="bg1"/>
                          </a:solidFill>
                          <a:latin typeface="Source Serif Pro"/>
                          <a:ea typeface="Source Serif Pro"/>
                          <a:cs typeface="Source Serif Pro"/>
                          <a:sym typeface="Source Serif Pro"/>
                        </a:rPr>
                        <a:t>Public Library</a:t>
                      </a:r>
                      <a:endParaRPr lang="en" dirty="0">
                        <a:solidFill>
                          <a:schemeClr val="bg1"/>
                        </a:solidFill>
                        <a:latin typeface="Source Serif Pro"/>
                        <a:ea typeface="Source Serif Pro"/>
                        <a:cs typeface="Source Serif Pro"/>
                        <a:sym typeface="Source Serif Pr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38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dirty="0">
                          <a:solidFill>
                            <a:schemeClr val="bg1"/>
                          </a:solidFill>
                          <a:latin typeface="Source Serif Pro"/>
                          <a:ea typeface="Source Serif Pro"/>
                          <a:cs typeface="Source Serif Pro"/>
                          <a:sym typeface="Source Serif Pro"/>
                        </a:rPr>
                        <a:t>Community College Library</a:t>
                      </a:r>
                      <a:endParaRPr lang="en" dirty="0">
                        <a:solidFill>
                          <a:schemeClr val="bg1"/>
                        </a:solidFill>
                        <a:latin typeface="Source Serif Pro"/>
                        <a:ea typeface="Source Serif Pro"/>
                        <a:cs typeface="Source Serif Pro"/>
                        <a:sym typeface="Source Serif Pr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38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dirty="0">
                          <a:solidFill>
                            <a:schemeClr val="bg1"/>
                          </a:solidFill>
                          <a:latin typeface="Source Serif Pro"/>
                          <a:ea typeface="Source Serif Pro"/>
                          <a:cs typeface="Source Serif Pro"/>
                          <a:sym typeface="Source Serif Pro"/>
                        </a:rPr>
                        <a:t>Public</a:t>
                      </a:r>
                      <a:r>
                        <a:rPr lang="en-US" baseline="0" dirty="0">
                          <a:solidFill>
                            <a:schemeClr val="bg1"/>
                          </a:solidFill>
                          <a:latin typeface="Source Serif Pro"/>
                          <a:ea typeface="Source Serif Pro"/>
                          <a:cs typeface="Source Serif Pro"/>
                          <a:sym typeface="Source Serif Pro"/>
                        </a:rPr>
                        <a:t> Library</a:t>
                      </a:r>
                      <a:endParaRPr lang="en" dirty="0">
                        <a:solidFill>
                          <a:schemeClr val="bg1"/>
                        </a:solidFill>
                        <a:latin typeface="Source Serif Pro"/>
                        <a:ea typeface="Source Serif Pro"/>
                        <a:cs typeface="Source Serif Pro"/>
                        <a:sym typeface="Source Serif Pr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38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83048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-US" dirty="0">
                          <a:solidFill>
                            <a:schemeClr val="bg1"/>
                          </a:solidFill>
                          <a:latin typeface="Source Serif Pro"/>
                          <a:ea typeface="Source Serif Pro"/>
                          <a:cs typeface="Source Serif Pro"/>
                          <a:sym typeface="Source Serif Pro"/>
                        </a:rPr>
                        <a:t># of Participants</a:t>
                      </a:r>
                      <a:endParaRPr lang="en" dirty="0">
                        <a:solidFill>
                          <a:schemeClr val="bg1"/>
                        </a:solidFill>
                        <a:latin typeface="Source Serif Pro"/>
                        <a:ea typeface="Source Serif Pro"/>
                        <a:cs typeface="Source Serif Pro"/>
                        <a:sym typeface="Source Serif Pr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dirty="0">
                          <a:solidFill>
                            <a:schemeClr val="bg1"/>
                          </a:solidFill>
                          <a:latin typeface="Source Serif Pro"/>
                          <a:ea typeface="Source Serif Pro"/>
                          <a:cs typeface="Source Serif Pro"/>
                          <a:sym typeface="Source Serif Pro"/>
                        </a:rPr>
                        <a:t>10</a:t>
                      </a:r>
                      <a:endParaRPr lang="en" dirty="0">
                        <a:solidFill>
                          <a:schemeClr val="bg1"/>
                        </a:solidFill>
                        <a:latin typeface="Source Serif Pro"/>
                        <a:ea typeface="Source Serif Pro"/>
                        <a:cs typeface="Source Serif Pro"/>
                        <a:sym typeface="Source Serif Pr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dirty="0">
                          <a:solidFill>
                            <a:schemeClr val="bg1"/>
                          </a:solidFill>
                          <a:latin typeface="Source Serif Pro"/>
                          <a:ea typeface="Source Serif Pro"/>
                          <a:cs typeface="Source Serif Pro"/>
                          <a:sym typeface="Source Serif Pro"/>
                        </a:rPr>
                        <a:t>5</a:t>
                      </a:r>
                      <a:endParaRPr lang="en" dirty="0">
                        <a:solidFill>
                          <a:schemeClr val="bg1"/>
                        </a:solidFill>
                        <a:latin typeface="Source Serif Pro"/>
                        <a:ea typeface="Source Serif Pro"/>
                        <a:cs typeface="Source Serif Pro"/>
                        <a:sym typeface="Source Serif Pr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dirty="0">
                          <a:solidFill>
                            <a:schemeClr val="bg1"/>
                          </a:solidFill>
                          <a:latin typeface="Source Serif Pro"/>
                          <a:ea typeface="Source Serif Pro"/>
                          <a:cs typeface="Source Serif Pro"/>
                          <a:sym typeface="Source Serif Pro"/>
                        </a:rPr>
                        <a:t>7</a:t>
                      </a:r>
                      <a:endParaRPr lang="en" dirty="0">
                        <a:solidFill>
                          <a:schemeClr val="bg1"/>
                        </a:solidFill>
                        <a:latin typeface="Source Serif Pro"/>
                        <a:ea typeface="Source Serif Pro"/>
                        <a:cs typeface="Source Serif Pro"/>
                        <a:sym typeface="Source Serif Pr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83048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-US" dirty="0">
                          <a:solidFill>
                            <a:schemeClr val="bg1"/>
                          </a:solidFill>
                          <a:latin typeface="Source Serif Pro"/>
                          <a:ea typeface="Source Serif Pro"/>
                          <a:cs typeface="Source Serif Pro"/>
                          <a:sym typeface="Source Serif Pro"/>
                        </a:rPr>
                        <a:t># of New Editors</a:t>
                      </a:r>
                      <a:endParaRPr lang="en" dirty="0">
                        <a:solidFill>
                          <a:schemeClr val="bg1"/>
                        </a:solidFill>
                        <a:latin typeface="Source Serif Pro"/>
                        <a:ea typeface="Source Serif Pro"/>
                        <a:cs typeface="Source Serif Pro"/>
                        <a:sym typeface="Source Serif Pr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38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dirty="0">
                          <a:solidFill>
                            <a:schemeClr val="bg1"/>
                          </a:solidFill>
                          <a:latin typeface="Source Serif Pro"/>
                          <a:ea typeface="Source Serif Pro"/>
                          <a:cs typeface="Source Serif Pro"/>
                          <a:sym typeface="Source Serif Pro"/>
                        </a:rPr>
                        <a:t>4</a:t>
                      </a:r>
                      <a:endParaRPr lang="en" dirty="0">
                        <a:solidFill>
                          <a:schemeClr val="bg1"/>
                        </a:solidFill>
                        <a:latin typeface="Source Serif Pro"/>
                        <a:ea typeface="Source Serif Pro"/>
                        <a:cs typeface="Source Serif Pro"/>
                        <a:sym typeface="Source Serif Pr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38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dirty="0">
                          <a:solidFill>
                            <a:schemeClr val="bg1"/>
                          </a:solidFill>
                          <a:latin typeface="Source Serif Pro"/>
                          <a:ea typeface="Source Serif Pro"/>
                          <a:cs typeface="Source Serif Pro"/>
                          <a:sym typeface="Source Serif Pro"/>
                        </a:rPr>
                        <a:t>0</a:t>
                      </a:r>
                      <a:endParaRPr lang="en" dirty="0">
                        <a:solidFill>
                          <a:schemeClr val="bg1"/>
                        </a:solidFill>
                        <a:latin typeface="Source Serif Pro"/>
                        <a:ea typeface="Source Serif Pro"/>
                        <a:cs typeface="Source Serif Pro"/>
                        <a:sym typeface="Source Serif Pr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38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dirty="0">
                          <a:solidFill>
                            <a:schemeClr val="bg1"/>
                          </a:solidFill>
                          <a:latin typeface="Source Serif Pro"/>
                          <a:ea typeface="Source Serif Pro"/>
                          <a:cs typeface="Source Serif Pro"/>
                          <a:sym typeface="Source Serif Pro"/>
                        </a:rPr>
                        <a:t>2</a:t>
                      </a:r>
                      <a:endParaRPr lang="en" dirty="0">
                        <a:solidFill>
                          <a:schemeClr val="bg1"/>
                        </a:solidFill>
                        <a:latin typeface="Source Serif Pro"/>
                        <a:ea typeface="Source Serif Pro"/>
                        <a:cs typeface="Source Serif Pro"/>
                        <a:sym typeface="Source Serif Pr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38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83048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-US" dirty="0">
                          <a:solidFill>
                            <a:schemeClr val="bg1"/>
                          </a:solidFill>
                          <a:latin typeface="Source Serif Pro"/>
                          <a:ea typeface="Source Serif Pro"/>
                          <a:cs typeface="Source Serif Pro"/>
                          <a:sym typeface="Source Serif Pro"/>
                        </a:rPr>
                        <a:t># of New Articles</a:t>
                      </a:r>
                      <a:endParaRPr lang="en" dirty="0">
                        <a:solidFill>
                          <a:schemeClr val="bg1"/>
                        </a:solidFill>
                        <a:latin typeface="Source Serif Pro"/>
                        <a:ea typeface="Source Serif Pro"/>
                        <a:cs typeface="Source Serif Pro"/>
                        <a:sym typeface="Source Serif Pr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dirty="0">
                          <a:solidFill>
                            <a:schemeClr val="bg1"/>
                          </a:solidFill>
                          <a:latin typeface="Source Serif Pro"/>
                          <a:ea typeface="Source Serif Pro"/>
                          <a:cs typeface="Source Serif Pro"/>
                          <a:sym typeface="Source Serif Pro"/>
                        </a:rPr>
                        <a:t>4</a:t>
                      </a:r>
                      <a:endParaRPr lang="en" dirty="0">
                        <a:solidFill>
                          <a:schemeClr val="bg1"/>
                        </a:solidFill>
                        <a:latin typeface="Source Serif Pro"/>
                        <a:ea typeface="Source Serif Pro"/>
                        <a:cs typeface="Source Serif Pro"/>
                        <a:sym typeface="Source Serif Pr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dirty="0">
                          <a:solidFill>
                            <a:schemeClr val="bg1"/>
                          </a:solidFill>
                          <a:latin typeface="Source Serif Pro"/>
                          <a:ea typeface="Source Serif Pro"/>
                          <a:cs typeface="Source Serif Pro"/>
                          <a:sym typeface="Source Serif Pro"/>
                        </a:rPr>
                        <a:t>2</a:t>
                      </a:r>
                      <a:endParaRPr lang="en" dirty="0">
                        <a:solidFill>
                          <a:schemeClr val="bg1"/>
                        </a:solidFill>
                        <a:latin typeface="Source Serif Pro"/>
                        <a:ea typeface="Source Serif Pro"/>
                        <a:cs typeface="Source Serif Pro"/>
                        <a:sym typeface="Source Serif Pr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dirty="0">
                          <a:solidFill>
                            <a:schemeClr val="bg1"/>
                          </a:solidFill>
                          <a:latin typeface="Source Serif Pro"/>
                          <a:ea typeface="Source Serif Pro"/>
                          <a:cs typeface="Source Serif Pro"/>
                          <a:sym typeface="Source Serif Pro"/>
                        </a:rPr>
                        <a:t>2</a:t>
                      </a:r>
                      <a:endParaRPr lang="en" dirty="0">
                        <a:solidFill>
                          <a:schemeClr val="bg1"/>
                        </a:solidFill>
                        <a:latin typeface="Source Serif Pro"/>
                        <a:ea typeface="Source Serif Pro"/>
                        <a:cs typeface="Source Serif Pro"/>
                        <a:sym typeface="Source Serif Pr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1641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title"/>
          </p:nvPr>
        </p:nvSpPr>
        <p:spPr>
          <a:xfrm>
            <a:off x="443812" y="425843"/>
            <a:ext cx="5300168" cy="1865175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/>
              <a:t>Some of the </a:t>
            </a:r>
            <a:br>
              <a:rPr lang="en-US" dirty="0"/>
            </a:br>
            <a:r>
              <a:rPr lang="en-US" dirty="0"/>
              <a:t>Articles Created</a:t>
            </a:r>
            <a:endParaRPr lang="en" dirty="0"/>
          </a:p>
        </p:txBody>
      </p:sp>
      <p:sp>
        <p:nvSpPr>
          <p:cNvPr id="195" name="Shape 195"/>
          <p:cNvSpPr txBox="1">
            <a:spLocks noGrp="1"/>
          </p:cNvSpPr>
          <p:nvPr>
            <p:ph type="subTitle" idx="1"/>
          </p:nvPr>
        </p:nvSpPr>
        <p:spPr>
          <a:xfrm>
            <a:off x="5466287" y="1198575"/>
            <a:ext cx="3510287" cy="243326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indent="-381000">
              <a:buSzPct val="100000"/>
              <a:buFont typeface="Source Serif Pro"/>
              <a:buChar char="●"/>
            </a:pPr>
            <a:r>
              <a:rPr lang="en-US" dirty="0"/>
              <a:t>Elvira </a:t>
            </a:r>
            <a:r>
              <a:rPr lang="en-US" dirty="0" err="1"/>
              <a:t>Dyangani</a:t>
            </a:r>
            <a:r>
              <a:rPr lang="en-US" dirty="0"/>
              <a:t> </a:t>
            </a:r>
            <a:r>
              <a:rPr lang="en-US" dirty="0" err="1"/>
              <a:t>Ose</a:t>
            </a:r>
            <a:endParaRPr lang="en-US" dirty="0"/>
          </a:p>
          <a:p>
            <a:pPr marL="457200" indent="-381000">
              <a:buSzPct val="100000"/>
              <a:buFont typeface="Source Serif Pro"/>
              <a:buChar char="●"/>
            </a:pPr>
            <a:r>
              <a:rPr lang="en" dirty="0"/>
              <a:t>Evita Robinson</a:t>
            </a:r>
            <a:endParaRPr lang="en-US" dirty="0"/>
          </a:p>
          <a:p>
            <a:pPr marL="457200" indent="-381000">
              <a:buSzPct val="100000"/>
              <a:buFont typeface="Source Serif Pro"/>
              <a:buChar char="●"/>
            </a:pPr>
            <a:r>
              <a:rPr lang="en" dirty="0"/>
              <a:t>Lindsey Day</a:t>
            </a:r>
            <a:endParaRPr lang="en-US" dirty="0"/>
          </a:p>
          <a:p>
            <a:pPr marL="457200" indent="-381000">
              <a:buSzPct val="100000"/>
              <a:buFont typeface="Source Serif Pro"/>
              <a:buChar char="●"/>
            </a:pPr>
            <a:r>
              <a:rPr lang="en-US" dirty="0"/>
              <a:t>Mary T. Washington</a:t>
            </a:r>
          </a:p>
          <a:p>
            <a:pPr marL="457200" indent="-381000">
              <a:buSzPct val="100000"/>
              <a:buFont typeface="Source Serif Pro"/>
              <a:buChar char="●"/>
            </a:pPr>
            <a:r>
              <a:rPr lang="en" dirty="0"/>
              <a:t>Eleanor Brown</a:t>
            </a:r>
          </a:p>
        </p:txBody>
      </p:sp>
    </p:spTree>
    <p:extLst>
      <p:ext uri="{BB962C8B-B14F-4D97-AF65-F5344CB8AC3E}">
        <p14:creationId xmlns:p14="http://schemas.microsoft.com/office/powerpoint/2010/main" val="21357121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481071" y="218941"/>
            <a:ext cx="528033" cy="5409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8743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" y="0"/>
            <a:ext cx="823572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3123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362164" y="180304"/>
            <a:ext cx="631064" cy="5924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791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9144000" cy="492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9745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title"/>
          </p:nvPr>
        </p:nvSpPr>
        <p:spPr>
          <a:xfrm>
            <a:off x="443812" y="425843"/>
            <a:ext cx="4553191" cy="281963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/>
              <a:t>What do you </a:t>
            </a:r>
            <a:r>
              <a:rPr lang="en-US"/>
              <a:t>need to host</a:t>
            </a:r>
            <a:br>
              <a:rPr lang="en-US"/>
            </a:br>
            <a:r>
              <a:rPr lang="en-US"/>
              <a:t>an edit-a-thon?</a:t>
            </a:r>
            <a:endParaRPr lang="en" dirty="0"/>
          </a:p>
        </p:txBody>
      </p:sp>
      <p:sp>
        <p:nvSpPr>
          <p:cNvPr id="195" name="Shape 195"/>
          <p:cNvSpPr txBox="1">
            <a:spLocks noGrp="1"/>
          </p:cNvSpPr>
          <p:nvPr>
            <p:ph type="subTitle" idx="1"/>
          </p:nvPr>
        </p:nvSpPr>
        <p:spPr>
          <a:xfrm>
            <a:off x="5466287" y="1198575"/>
            <a:ext cx="3510287" cy="243326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indent="-381000">
              <a:lnSpc>
                <a:spcPct val="150000"/>
              </a:lnSpc>
              <a:buSzPct val="100000"/>
              <a:buFont typeface="Source Serif Pro"/>
              <a:buChar char="●"/>
            </a:pPr>
            <a:r>
              <a:rPr lang="en-US" dirty="0"/>
              <a:t>Computers</a:t>
            </a:r>
          </a:p>
          <a:p>
            <a:pPr marL="457200" indent="-381000">
              <a:lnSpc>
                <a:spcPct val="150000"/>
              </a:lnSpc>
              <a:buSzPct val="100000"/>
              <a:buFont typeface="Source Serif Pro"/>
              <a:buChar char="●"/>
            </a:pPr>
            <a:r>
              <a:rPr lang="en-US" dirty="0"/>
              <a:t>Internet Access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9417462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 txBox="1">
            <a:spLocks noGrp="1"/>
          </p:cNvSpPr>
          <p:nvPr>
            <p:ph type="subTitle" idx="1"/>
          </p:nvPr>
        </p:nvSpPr>
        <p:spPr>
          <a:xfrm>
            <a:off x="4816366" y="662547"/>
            <a:ext cx="4037406" cy="116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>
              <a:spcBef>
                <a:spcPts val="0"/>
              </a:spcBef>
              <a:buSzPct val="100000"/>
              <a:buFont typeface="Source Serif Pro"/>
              <a:buChar char="●"/>
            </a:pPr>
            <a:r>
              <a:rPr lang="en" dirty="0"/>
              <a:t>296 </a:t>
            </a:r>
            <a:r>
              <a:rPr lang="en-US" dirty="0"/>
              <a:t>language </a:t>
            </a:r>
            <a:r>
              <a:rPr lang="en-US" dirty="0" err="1"/>
              <a:t>Wikipedias</a:t>
            </a:r>
            <a:endParaRPr lang="en" dirty="0"/>
          </a:p>
          <a:p>
            <a:pPr marL="457200" lvl="0" indent="-381000">
              <a:spcBef>
                <a:spcPts val="0"/>
              </a:spcBef>
              <a:buSzPct val="100000"/>
              <a:buFont typeface="Source Serif Pro"/>
              <a:buChar char="●"/>
            </a:pPr>
            <a:r>
              <a:rPr lang="en-US" dirty="0"/>
              <a:t>Dozens of other Wikimedia projects</a:t>
            </a:r>
          </a:p>
          <a:p>
            <a:pPr marL="457200" lvl="0" indent="-381000">
              <a:spcBef>
                <a:spcPts val="0"/>
              </a:spcBef>
              <a:buSzPct val="100000"/>
              <a:buFont typeface="Source Serif Pro"/>
              <a:buChar char="●"/>
            </a:pPr>
            <a:r>
              <a:rPr lang="en-US" dirty="0"/>
              <a:t>Wikimedia Commons: free-use image and file repository</a:t>
            </a:r>
          </a:p>
          <a:p>
            <a:pPr marL="457200" lvl="0" indent="-381000">
              <a:spcBef>
                <a:spcPts val="0"/>
              </a:spcBef>
              <a:buSzPct val="100000"/>
              <a:buFont typeface="Source Serif Pro"/>
              <a:buChar char="●"/>
            </a:pPr>
            <a:r>
              <a:rPr lang="en-US" dirty="0" err="1"/>
              <a:t>Wikidata</a:t>
            </a:r>
            <a:r>
              <a:rPr lang="en-US" dirty="0"/>
              <a:t>: knowledge base/metadata repository</a:t>
            </a:r>
            <a:endParaRPr lang="en" dirty="0"/>
          </a:p>
        </p:txBody>
      </p:sp>
      <p:pic>
        <p:nvPicPr>
          <p:cNvPr id="4" name="Shape 169" descr="Wikipedia-logo-v2.svg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6944" y="497532"/>
            <a:ext cx="1794463" cy="1630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raphic 4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34952" y="2877206"/>
            <a:ext cx="2452131" cy="1734207"/>
          </a:xfrm>
          <a:prstGeom prst="rect">
            <a:avLst/>
          </a:prstGeom>
        </p:spPr>
      </p:pic>
      <p:pic>
        <p:nvPicPr>
          <p:cNvPr id="7" name="Graphic 6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658139" y="275896"/>
            <a:ext cx="1830267" cy="245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6524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title"/>
          </p:nvPr>
        </p:nvSpPr>
        <p:spPr>
          <a:xfrm>
            <a:off x="443812" y="425843"/>
            <a:ext cx="4553191" cy="281963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/>
              <a:t>Pre-event preparation</a:t>
            </a:r>
            <a:endParaRPr lang="en" dirty="0"/>
          </a:p>
        </p:txBody>
      </p:sp>
      <p:sp>
        <p:nvSpPr>
          <p:cNvPr id="195" name="Shape 195"/>
          <p:cNvSpPr txBox="1">
            <a:spLocks noGrp="1"/>
          </p:cNvSpPr>
          <p:nvPr>
            <p:ph type="subTitle" idx="1"/>
          </p:nvPr>
        </p:nvSpPr>
        <p:spPr>
          <a:xfrm>
            <a:off x="4899617" y="1237212"/>
            <a:ext cx="3510287" cy="243326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indent="-381000">
              <a:lnSpc>
                <a:spcPct val="150000"/>
              </a:lnSpc>
              <a:buSzPct val="100000"/>
              <a:buFont typeface="Source Serif Pro"/>
              <a:buChar char="●"/>
            </a:pPr>
            <a:r>
              <a:rPr lang="en-US" dirty="0"/>
              <a:t>Create a user account</a:t>
            </a:r>
          </a:p>
          <a:p>
            <a:pPr marL="457200" indent="-381000">
              <a:lnSpc>
                <a:spcPct val="150000"/>
              </a:lnSpc>
              <a:buSzPct val="100000"/>
              <a:buFont typeface="Source Serif Pro"/>
              <a:buChar char="●"/>
            </a:pPr>
            <a:r>
              <a:rPr lang="en-US" dirty="0"/>
              <a:t>Do your research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2253305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title"/>
          </p:nvPr>
        </p:nvSpPr>
        <p:spPr>
          <a:xfrm>
            <a:off x="476518" y="619026"/>
            <a:ext cx="3863663" cy="1364321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/>
              <a:t>Edit-a-Thon </a:t>
            </a:r>
            <a:br>
              <a:rPr lang="en-US" dirty="0"/>
            </a:br>
            <a:r>
              <a:rPr lang="en-US" dirty="0"/>
              <a:t>Tips</a:t>
            </a:r>
            <a:endParaRPr lang="en" dirty="0"/>
          </a:p>
        </p:txBody>
      </p:sp>
      <p:sp>
        <p:nvSpPr>
          <p:cNvPr id="195" name="Shape 195"/>
          <p:cNvSpPr txBox="1">
            <a:spLocks noGrp="1"/>
          </p:cNvSpPr>
          <p:nvPr>
            <p:ph type="subTitle" idx="1"/>
          </p:nvPr>
        </p:nvSpPr>
        <p:spPr>
          <a:xfrm>
            <a:off x="4340181" y="451600"/>
            <a:ext cx="4004892" cy="3660894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indent="-381000">
              <a:lnSpc>
                <a:spcPct val="150000"/>
              </a:lnSpc>
              <a:buSzPct val="100000"/>
              <a:buFont typeface="Source Serif Pro"/>
              <a:buChar char="●"/>
            </a:pPr>
            <a:r>
              <a:rPr lang="en-US" dirty="0"/>
              <a:t>Wikipedia meetup page</a:t>
            </a:r>
          </a:p>
          <a:p>
            <a:pPr marL="457200" indent="-381000">
              <a:lnSpc>
                <a:spcPct val="150000"/>
              </a:lnSpc>
              <a:buSzPct val="100000"/>
              <a:buFont typeface="Source Serif Pro"/>
              <a:buChar char="●"/>
            </a:pPr>
            <a:r>
              <a:rPr lang="en-US" dirty="0"/>
              <a:t>Google Hangouts</a:t>
            </a:r>
          </a:p>
          <a:p>
            <a:pPr marL="457200" indent="-381000">
              <a:lnSpc>
                <a:spcPct val="150000"/>
              </a:lnSpc>
              <a:buSzPct val="100000"/>
              <a:buFont typeface="Source Serif Pro"/>
              <a:buChar char="●"/>
            </a:pPr>
            <a:r>
              <a:rPr lang="en-US" dirty="0"/>
              <a:t>Theme or ideas</a:t>
            </a:r>
          </a:p>
          <a:p>
            <a:pPr marL="457200" indent="-381000">
              <a:lnSpc>
                <a:spcPct val="150000"/>
              </a:lnSpc>
              <a:buSzPct val="100000"/>
              <a:buFont typeface="Source Serif Pro"/>
              <a:buChar char="●"/>
            </a:pPr>
            <a:r>
              <a:rPr lang="en-US" dirty="0"/>
              <a:t>Pre-session training</a:t>
            </a:r>
          </a:p>
          <a:p>
            <a:pPr marL="457200" indent="-381000">
              <a:lnSpc>
                <a:spcPct val="150000"/>
              </a:lnSpc>
              <a:buSzPct val="100000"/>
              <a:buFont typeface="Source Serif Pro"/>
              <a:buChar char="●"/>
            </a:pPr>
            <a:r>
              <a:rPr lang="en-US" dirty="0"/>
              <a:t>Experienced Wiki editor</a:t>
            </a:r>
          </a:p>
          <a:p>
            <a:pPr marL="457200" indent="-381000">
              <a:lnSpc>
                <a:spcPct val="150000"/>
              </a:lnSpc>
              <a:buSzPct val="100000"/>
              <a:buFont typeface="Source Serif Pro"/>
              <a:buChar char="●"/>
            </a:pPr>
            <a:r>
              <a:rPr lang="en-US" dirty="0"/>
              <a:t>Treats!</a:t>
            </a:r>
          </a:p>
          <a:p>
            <a:pPr marL="457200" indent="-381000">
              <a:lnSpc>
                <a:spcPct val="150000"/>
              </a:lnSpc>
              <a:buSzPct val="100000"/>
              <a:buFont typeface="Source Serif Pro"/>
              <a:buChar char="●"/>
            </a:pPr>
            <a:endParaRPr lang="en-US" dirty="0"/>
          </a:p>
          <a:p>
            <a:pPr marL="457200" indent="-381000">
              <a:lnSpc>
                <a:spcPct val="150000"/>
              </a:lnSpc>
              <a:buSzPct val="100000"/>
              <a:buFont typeface="Source Serif Pro"/>
              <a:buChar char="●"/>
            </a:pP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24173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title"/>
          </p:nvPr>
        </p:nvSpPr>
        <p:spPr>
          <a:xfrm>
            <a:off x="482446" y="619026"/>
            <a:ext cx="3719064" cy="1364321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/>
              <a:t>Marketing </a:t>
            </a:r>
            <a:br>
              <a:rPr lang="en-US" dirty="0"/>
            </a:br>
            <a:r>
              <a:rPr lang="en-US" dirty="0"/>
              <a:t>Tips</a:t>
            </a:r>
            <a:endParaRPr lang="en" dirty="0"/>
          </a:p>
        </p:txBody>
      </p:sp>
      <p:sp>
        <p:nvSpPr>
          <p:cNvPr id="195" name="Shape 195"/>
          <p:cNvSpPr txBox="1">
            <a:spLocks noGrp="1"/>
          </p:cNvSpPr>
          <p:nvPr>
            <p:ph type="subTitle" idx="1"/>
          </p:nvPr>
        </p:nvSpPr>
        <p:spPr>
          <a:xfrm>
            <a:off x="4396905" y="766713"/>
            <a:ext cx="3510287" cy="243326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indent="-381000">
              <a:lnSpc>
                <a:spcPct val="150000"/>
              </a:lnSpc>
              <a:buSzPct val="100000"/>
              <a:buFont typeface="Source Serif Pro"/>
              <a:buChar char="●"/>
            </a:pPr>
            <a:r>
              <a:rPr lang="en-US" dirty="0"/>
              <a:t>Social media</a:t>
            </a:r>
          </a:p>
          <a:p>
            <a:pPr marL="457200" indent="-381000">
              <a:lnSpc>
                <a:spcPct val="150000"/>
              </a:lnSpc>
              <a:buSzPct val="100000"/>
              <a:buFont typeface="Source Serif Pro"/>
              <a:buChar char="●"/>
            </a:pPr>
            <a:r>
              <a:rPr lang="en-US" dirty="0"/>
              <a:t>Library </a:t>
            </a:r>
            <a:r>
              <a:rPr lang="en-US" dirty="0" err="1"/>
              <a:t>listservs</a:t>
            </a:r>
            <a:endParaRPr lang="en-US" dirty="0"/>
          </a:p>
          <a:p>
            <a:pPr marL="457200" indent="-381000">
              <a:lnSpc>
                <a:spcPct val="150000"/>
              </a:lnSpc>
              <a:buSzPct val="100000"/>
              <a:buFont typeface="Source Serif Pro"/>
              <a:buChar char="●"/>
            </a:pPr>
            <a:r>
              <a:rPr lang="en-US" dirty="0"/>
              <a:t>Local newspapers</a:t>
            </a:r>
          </a:p>
          <a:p>
            <a:pPr marL="457200" indent="-381000">
              <a:lnSpc>
                <a:spcPct val="150000"/>
              </a:lnSpc>
              <a:buSzPct val="100000"/>
              <a:buFont typeface="Source Serif Pro"/>
              <a:buChar char="●"/>
            </a:pPr>
            <a:r>
              <a:rPr lang="en-US" dirty="0"/>
              <a:t>Radio</a:t>
            </a:r>
          </a:p>
          <a:p>
            <a:pPr marL="457200" indent="-381000">
              <a:lnSpc>
                <a:spcPct val="150000"/>
              </a:lnSpc>
              <a:buSzPct val="100000"/>
              <a:buFont typeface="Source Serif Pro"/>
              <a:buChar char="●"/>
            </a:pPr>
            <a:r>
              <a:rPr lang="en-US" dirty="0"/>
              <a:t>Word of mouth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437004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 txBox="1">
            <a:spLocks noGrp="1"/>
          </p:cNvSpPr>
          <p:nvPr>
            <p:ph type="subTitle" idx="1"/>
          </p:nvPr>
        </p:nvSpPr>
        <p:spPr>
          <a:xfrm>
            <a:off x="4773712" y="841378"/>
            <a:ext cx="4037406" cy="2425832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>
              <a:lnSpc>
                <a:spcPct val="150000"/>
              </a:lnSpc>
              <a:spcBef>
                <a:spcPts val="0"/>
              </a:spcBef>
              <a:buSzPct val="100000"/>
              <a:buFont typeface="Source Serif Pro"/>
              <a:buChar char="●"/>
            </a:pPr>
            <a:r>
              <a:rPr lang="en-US" dirty="0"/>
              <a:t>Research editing policies</a:t>
            </a:r>
          </a:p>
          <a:p>
            <a:pPr marL="457200" lvl="0" indent="-381000">
              <a:lnSpc>
                <a:spcPct val="150000"/>
              </a:lnSpc>
              <a:spcBef>
                <a:spcPts val="0"/>
              </a:spcBef>
              <a:buSzPct val="100000"/>
              <a:buFont typeface="Source Serif Pro"/>
              <a:buChar char="●"/>
            </a:pPr>
            <a:r>
              <a:rPr lang="en-US" dirty="0"/>
              <a:t>Add articles to </a:t>
            </a:r>
            <a:r>
              <a:rPr lang="en-US" dirty="0" err="1"/>
              <a:t>watchlist</a:t>
            </a:r>
            <a:endParaRPr lang="en-US" dirty="0"/>
          </a:p>
          <a:p>
            <a:pPr marL="457200" lvl="0" indent="-381000">
              <a:lnSpc>
                <a:spcPct val="150000"/>
              </a:lnSpc>
              <a:spcBef>
                <a:spcPts val="0"/>
              </a:spcBef>
              <a:buSzPct val="100000"/>
              <a:buFont typeface="Source Serif Pro"/>
              <a:buChar char="●"/>
            </a:pPr>
            <a:r>
              <a:rPr lang="en-US" dirty="0"/>
              <a:t>Use the sandbox</a:t>
            </a:r>
          </a:p>
          <a:p>
            <a:pPr marL="457200" lvl="0" indent="-381000">
              <a:lnSpc>
                <a:spcPct val="150000"/>
              </a:lnSpc>
              <a:spcBef>
                <a:spcPts val="0"/>
              </a:spcBef>
              <a:buSzPct val="100000"/>
              <a:buFont typeface="Source Serif Pro"/>
              <a:buChar char="●"/>
            </a:pPr>
            <a:r>
              <a:rPr lang="en-US" dirty="0"/>
              <a:t>Start small</a:t>
            </a:r>
          </a:p>
        </p:txBody>
      </p:sp>
      <p:pic>
        <p:nvPicPr>
          <p:cNvPr id="4" name="Shape 169" descr="Wikipedia-logo-v2.svg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1528" y="601220"/>
            <a:ext cx="1794463" cy="163081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hape 194"/>
          <p:cNvSpPr txBox="1">
            <a:spLocks noGrp="1"/>
          </p:cNvSpPr>
          <p:nvPr/>
        </p:nvSpPr>
        <p:spPr>
          <a:xfrm>
            <a:off x="556756" y="2585050"/>
            <a:ext cx="4612010" cy="136432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2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sym typeface="Montserrat"/>
              </a:rPr>
              <a:t>Editing</a:t>
            </a:r>
            <a:b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sym typeface="Montserrat"/>
              </a:rPr>
            </a:b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sym typeface="Montserrat"/>
              </a:rPr>
              <a:t>Suggestions</a:t>
            </a:r>
            <a:endParaRPr kumimoji="0" lang="en" sz="5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805225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178" y="0"/>
            <a:ext cx="5989060" cy="3992706"/>
          </a:xfrm>
          <a:prstGeom prst="rect">
            <a:avLst/>
          </a:prstGeom>
        </p:spPr>
      </p:pic>
      <p:sp>
        <p:nvSpPr>
          <p:cNvPr id="195" name="Shape 195"/>
          <p:cNvSpPr txBox="1">
            <a:spLocks noGrp="1"/>
          </p:cNvSpPr>
          <p:nvPr>
            <p:ph type="subTitle" idx="1"/>
          </p:nvPr>
        </p:nvSpPr>
        <p:spPr>
          <a:xfrm>
            <a:off x="2242686" y="1194665"/>
            <a:ext cx="4581626" cy="1603375"/>
          </a:xfrm>
          <a:prstGeom prst="rect">
            <a:avLst/>
          </a:prstGeom>
        </p:spPr>
        <p:style>
          <a:lnRef idx="1">
            <a:schemeClr val="accent3"/>
          </a:lnRef>
          <a:fillRef idx="1003">
            <a:schemeClr val="dk1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25" tIns="91425" rIns="91425" bIns="91425" anchor="t" anchorCtr="0">
            <a:noAutofit/>
          </a:bodyPr>
          <a:lstStyle/>
          <a:p>
            <a:pPr marL="76200" lvl="0" algn="ctr">
              <a:spcBef>
                <a:spcPts val="0"/>
              </a:spcBef>
              <a:buSzPct val="100000"/>
            </a:pPr>
            <a:r>
              <a:rPr lang="en-US" sz="4400" dirty="0">
                <a:solidFill>
                  <a:schemeClr val="bg1"/>
                </a:solidFill>
              </a:rPr>
              <a:t>It’s a WIKI </a:t>
            </a:r>
            <a:br>
              <a:rPr lang="en-US" sz="4400" dirty="0">
                <a:solidFill>
                  <a:schemeClr val="bg1"/>
                </a:solidFill>
              </a:rPr>
            </a:br>
            <a:r>
              <a:rPr lang="en-US" sz="4400" dirty="0">
                <a:solidFill>
                  <a:schemeClr val="bg1"/>
                </a:solidFill>
              </a:rPr>
              <a:t>jungle </a:t>
            </a:r>
            <a:r>
              <a:rPr lang="en-US" sz="4400">
                <a:solidFill>
                  <a:schemeClr val="bg1"/>
                </a:solidFill>
              </a:rPr>
              <a:t>out there!</a:t>
            </a:r>
            <a:endParaRPr lang="en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9087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767" y="25758"/>
            <a:ext cx="5878779" cy="50485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60765" y="4797251"/>
            <a:ext cx="6389891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Be bold, by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Wapcaplet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2011, https://commons.wikimedia.org/wiki/File:Be_bold.svg </a:t>
            </a:r>
            <a:r>
              <a:rPr kumimoji="0" lang="pt-BR" sz="1100" b="0" i="0" u="none" strike="noStrike" kern="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</a:t>
            </a:r>
            <a:r>
              <a:rPr kumimoji="0" lang="pt-BR" sz="1100" b="0" i="0" u="sng" strike="noStrike" kern="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/>
                <a:cs typeface="Arial"/>
                <a:sym typeface="Arial"/>
                <a:hlinkClick r:id="rId4"/>
              </a:rPr>
              <a:t>CC BY-SA 3.0</a:t>
            </a:r>
            <a:r>
              <a:rPr kumimoji="0" lang="pt-BR" sz="1100" b="0" i="0" u="none" strike="noStrike" kern="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/>
            </a:r>
            <a:b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86205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>
            <a:spLocks noGrp="1"/>
          </p:cNvSpPr>
          <p:nvPr>
            <p:ph type="title"/>
          </p:nvPr>
        </p:nvSpPr>
        <p:spPr>
          <a:xfrm>
            <a:off x="708899" y="103480"/>
            <a:ext cx="7726200" cy="46319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3200" dirty="0"/>
              <a:t>References</a:t>
            </a:r>
            <a:endParaRPr lang="en" sz="3200" dirty="0"/>
          </a:p>
        </p:txBody>
      </p:sp>
      <p:sp>
        <p:nvSpPr>
          <p:cNvPr id="142" name="Shape 142"/>
          <p:cNvSpPr txBox="1">
            <a:spLocks noGrp="1"/>
          </p:cNvSpPr>
          <p:nvPr>
            <p:ph type="subTitle" idx="1"/>
          </p:nvPr>
        </p:nvSpPr>
        <p:spPr>
          <a:xfrm>
            <a:off x="1095151" y="797292"/>
            <a:ext cx="7339948" cy="3018036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algn="l"/>
            <a:r>
              <a:rPr lang="en-US" sz="1400" dirty="0"/>
              <a:t>Wikipedia. (2017). </a:t>
            </a:r>
            <a:r>
              <a:rPr lang="en-US" sz="1400" dirty="0" err="1"/>
              <a:t>Category:Articles</a:t>
            </a:r>
            <a:r>
              <a:rPr lang="en-US" sz="1400" dirty="0"/>
              <a:t> lacking sources. Retrieved May 10, 2017 from </a:t>
            </a:r>
            <a:br>
              <a:rPr lang="en-US" sz="1400" dirty="0"/>
            </a:br>
            <a:r>
              <a:rPr lang="en-US" sz="1400" dirty="0"/>
              <a:t>	https://en.wikipedia.org/wiki/Category:Articles_lacking_sources </a:t>
            </a:r>
          </a:p>
          <a:p>
            <a:pPr algn="l"/>
            <a:endParaRPr lang="en-US" sz="1400" dirty="0"/>
          </a:p>
          <a:p>
            <a:pPr algn="l"/>
            <a:r>
              <a:rPr lang="en-US" sz="1400" dirty="0"/>
              <a:t>Wikipedia. (2017). Category:Wikipedian librarians. Retrieved May 10, 2017 from </a:t>
            </a:r>
            <a:br>
              <a:rPr lang="en-US" sz="1400" dirty="0"/>
            </a:br>
            <a:r>
              <a:rPr lang="en-US" sz="1400" dirty="0"/>
              <a:t>	https://en.wikipedia.org/wiki/Category:Wikipedian_librarians</a:t>
            </a:r>
          </a:p>
          <a:p>
            <a:pPr algn="l"/>
            <a:endParaRPr lang="en-US" sz="1400" dirty="0"/>
          </a:p>
          <a:p>
            <a:pPr algn="l"/>
            <a:r>
              <a:rPr lang="en-US" sz="1400" dirty="0"/>
              <a:t>Wikimedia Foundation. (2012). Editor survey 2012: Wikipedia editing experience. Retrieved from </a:t>
            </a:r>
            <a:br>
              <a:rPr lang="en-US" sz="1400" dirty="0"/>
            </a:br>
            <a:r>
              <a:rPr lang="en-US" sz="1400" dirty="0"/>
              <a:t>	https://</a:t>
            </a:r>
            <a:r>
              <a:rPr lang="en-US" sz="1400" dirty="0" err="1"/>
              <a:t>upload.wikimedia.org</a:t>
            </a:r>
            <a:r>
              <a:rPr lang="en-US" sz="1400" dirty="0"/>
              <a:t>/</a:t>
            </a:r>
            <a:r>
              <a:rPr lang="en-US" sz="1400" dirty="0" err="1"/>
              <a:t>wikipedia</a:t>
            </a:r>
            <a:r>
              <a:rPr lang="en-US" sz="1400" dirty="0"/>
              <a:t>/commons/8/81/Editor_Survey_2012_-</a:t>
            </a:r>
            <a:br>
              <a:rPr lang="en-US" sz="1400" dirty="0"/>
            </a:br>
            <a:r>
              <a:rPr lang="en-US" sz="1400" dirty="0"/>
              <a:t>	_Wikipedia_editing_experience.pdf</a:t>
            </a:r>
          </a:p>
          <a:p>
            <a:pPr lvl="0" algn="l">
              <a:spcBef>
                <a:spcPts val="0"/>
              </a:spcBef>
              <a:buNone/>
            </a:pPr>
            <a:endParaRPr lang="en" sz="1400" dirty="0"/>
          </a:p>
        </p:txBody>
      </p:sp>
    </p:spTree>
    <p:extLst>
      <p:ext uri="{BB962C8B-B14F-4D97-AF65-F5344CB8AC3E}">
        <p14:creationId xmlns:p14="http://schemas.microsoft.com/office/powerpoint/2010/main" val="40091554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99254" y="614377"/>
            <a:ext cx="42755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charset="0"/>
                <a:ea typeface="Montserrat" charset="0"/>
                <a:cs typeface="Arial"/>
                <a:sym typeface="Arial"/>
              </a:rPr>
              <a:t>Contact Information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ctr">
              <a:defRPr/>
            </a:pPr>
            <a:r>
              <a:rPr lang="en-US" dirty="0">
                <a:latin typeface="Montserrat" charset="0"/>
                <a:ea typeface="Montserrat" charset="0"/>
                <a:cs typeface="Arial"/>
                <a:sym typeface="Arial"/>
              </a:rPr>
              <a:t>Carrie A. Cullen</a:t>
            </a:r>
            <a:br>
              <a:rPr lang="en-US" dirty="0">
                <a:latin typeface="Montserrat" charset="0"/>
                <a:ea typeface="Montserrat" charset="0"/>
                <a:cs typeface="Arial"/>
                <a:sym typeface="Arial"/>
              </a:rPr>
            </a:br>
            <a:r>
              <a:rPr lang="en-US" dirty="0">
                <a:latin typeface="Montserrat" charset="0"/>
                <a:ea typeface="Montserrat" charset="0"/>
                <a:cs typeface="Arial"/>
                <a:sym typeface="Arial"/>
              </a:rPr>
              <a:t>MLIS Student</a:t>
            </a:r>
            <a:br>
              <a:rPr lang="en-US" dirty="0">
                <a:latin typeface="Montserrat" charset="0"/>
                <a:ea typeface="Montserrat" charset="0"/>
                <a:cs typeface="Arial"/>
                <a:sym typeface="Arial"/>
              </a:rPr>
            </a:br>
            <a:r>
              <a:rPr lang="en-US" dirty="0">
                <a:latin typeface="Montserrat" charset="0"/>
                <a:ea typeface="Montserrat" charset="0"/>
                <a:cs typeface="Arial"/>
                <a:sym typeface="Arial"/>
              </a:rPr>
              <a:t>University of South Florida, Tampa</a:t>
            </a:r>
          </a:p>
          <a:p>
            <a:pPr lvl="0" algn="ctr">
              <a:defRPr/>
            </a:pPr>
            <a:r>
              <a:rPr lang="en-US" dirty="0">
                <a:latin typeface="Montserrat" charset="0"/>
                <a:ea typeface="Montserrat" charset="0"/>
                <a:cs typeface="Arial"/>
                <a:sym typeface="Arial"/>
              </a:rPr>
              <a:t>carriecullen@mail.usf.edu</a:t>
            </a:r>
            <a:endParaRPr lang="en-US" dirty="0">
              <a:latin typeface="Arial"/>
              <a:cs typeface="Arial"/>
              <a:sym typeface="Arial"/>
            </a:endParaRP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>
          <a:xfrm>
            <a:off x="4629725" y="1794437"/>
            <a:ext cx="4176600" cy="1913700"/>
          </a:xfrm>
        </p:spPr>
        <p:txBody>
          <a:bodyPr/>
          <a:lstStyle/>
          <a:p>
            <a:pPr lvl="0" algn="ctr">
              <a:defRPr/>
            </a:pPr>
            <a:r>
              <a:rPr lang="en-US" dirty="0">
                <a:latin typeface="Montserrat" charset="0"/>
                <a:ea typeface="Montserrat" charset="0"/>
                <a:cs typeface="Arial"/>
                <a:sym typeface="Arial"/>
              </a:rPr>
              <a:t>Robert Fernandez</a:t>
            </a:r>
            <a:br>
              <a:rPr lang="en-US" dirty="0">
                <a:latin typeface="Montserrat" charset="0"/>
                <a:ea typeface="Montserrat" charset="0"/>
                <a:cs typeface="Arial"/>
                <a:sym typeface="Arial"/>
              </a:rPr>
            </a:br>
            <a:r>
              <a:rPr lang="en-US" dirty="0">
                <a:latin typeface="Montserrat" charset="0"/>
                <a:ea typeface="Montserrat" charset="0"/>
                <a:cs typeface="Arial"/>
                <a:sym typeface="Arial"/>
              </a:rPr>
              <a:t>Wikimedia District of Columbia</a:t>
            </a:r>
          </a:p>
          <a:p>
            <a:pPr lvl="0" algn="ctr">
              <a:defRPr/>
            </a:pPr>
            <a:r>
              <a:rPr lang="en-US" dirty="0">
                <a:latin typeface="Montserrat" charset="0"/>
                <a:cs typeface="Arial"/>
                <a:sym typeface="Arial"/>
              </a:rPr>
              <a:t>robert.fernandez@wikimediadc.org </a:t>
            </a:r>
          </a:p>
          <a:p>
            <a:pPr lvl="0" algn="ctr">
              <a:defRPr/>
            </a:pPr>
            <a:r>
              <a:rPr lang="en-US" dirty="0">
                <a:latin typeface="Montserrat" charset="0"/>
                <a:cs typeface="Arial"/>
                <a:sym typeface="Arial"/>
              </a:rPr>
              <a:t>http://wikimediadc.org</a:t>
            </a:r>
          </a:p>
          <a:p>
            <a:pPr lvl="0" algn="ctr">
              <a:defRPr/>
            </a:pPr>
            <a:endParaRPr lang="en-US" dirty="0">
              <a:latin typeface="Arial"/>
              <a:cs typeface="Arial"/>
              <a:sym typeface="Arial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9687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Shape 147"/>
          <p:cNvPicPr preferRelativeResize="0"/>
          <p:nvPr/>
        </p:nvPicPr>
        <p:blipFill rotWithShape="1">
          <a:blip r:embed="rId3">
            <a:alphaModFix/>
          </a:blip>
          <a:srcRect t="6660" b="3339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Shape 148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4090168" y="4076699"/>
            <a:ext cx="963662" cy="106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Shape 149"/>
          <p:cNvSpPr txBox="1">
            <a:spLocks noGrp="1"/>
          </p:cNvSpPr>
          <p:nvPr>
            <p:ph type="title"/>
          </p:nvPr>
        </p:nvSpPr>
        <p:spPr>
          <a:xfrm>
            <a:off x="708900" y="1450700"/>
            <a:ext cx="7726200" cy="984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dirty="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-US" dirty="0">
                <a:solidFill>
                  <a:schemeClr val="dk1"/>
                </a:solidFill>
              </a:rPr>
              <a:t>Over 80 thousand active volunteers a month worldwide</a:t>
            </a:r>
            <a:endParaRPr lang="en" dirty="0">
              <a:solidFill>
                <a:schemeClr val="dk1"/>
              </a:solidFill>
            </a:endParaRPr>
          </a:p>
        </p:txBody>
      </p:sp>
      <p:sp>
        <p:nvSpPr>
          <p:cNvPr id="150" name="Shape 150"/>
          <p:cNvSpPr txBox="1"/>
          <p:nvPr/>
        </p:nvSpPr>
        <p:spPr>
          <a:xfrm>
            <a:off x="6567300" y="4599491"/>
            <a:ext cx="2348100" cy="308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r" rtl="0">
              <a:spcBef>
                <a:spcPts val="600"/>
              </a:spcBef>
              <a:buNone/>
            </a:pPr>
            <a:r>
              <a:rPr lang="en" sz="9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CC by SA 4.0, Zachary McCune</a:t>
            </a:r>
          </a:p>
          <a:p>
            <a:pPr lvl="0" algn="r" rtl="0">
              <a:spcBef>
                <a:spcPts val="0"/>
              </a:spcBef>
              <a:buNone/>
            </a:pPr>
            <a:endParaRPr sz="9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>
            <a:spLocks noGrp="1"/>
          </p:cNvSpPr>
          <p:nvPr>
            <p:ph type="title"/>
          </p:nvPr>
        </p:nvSpPr>
        <p:spPr>
          <a:xfrm>
            <a:off x="708900" y="1455762"/>
            <a:ext cx="7726200" cy="984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/>
              <a:t>Promote your mission not your institution.</a:t>
            </a:r>
            <a:endParaRPr lang="en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725" y="228600"/>
            <a:ext cx="4130910" cy="984000"/>
          </a:xfrm>
        </p:spPr>
        <p:txBody>
          <a:bodyPr/>
          <a:lstStyle/>
          <a:p>
            <a:r>
              <a:rPr lang="en-US" dirty="0"/>
              <a:t>Use your finding aids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7369" y="0"/>
            <a:ext cx="4556632" cy="5143500"/>
          </a:xfrm>
          <a:prstGeom prst="rect">
            <a:avLst/>
          </a:prstGeom>
        </p:spPr>
      </p:pic>
      <p:sp>
        <p:nvSpPr>
          <p:cNvPr id="5" name="Shape 150"/>
          <p:cNvSpPr txBox="1"/>
          <p:nvPr/>
        </p:nvSpPr>
        <p:spPr>
          <a:xfrm>
            <a:off x="6567300" y="4599491"/>
            <a:ext cx="2348100" cy="308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r">
              <a:spcBef>
                <a:spcPts val="600"/>
              </a:spcBef>
            </a:pPr>
            <a:r>
              <a:rPr lang="en" sz="9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CC by SA 4.0, </a:t>
            </a:r>
            <a:r>
              <a:rPr lang="en-US" sz="9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ŠJů</a:t>
            </a:r>
            <a:endParaRPr lang="en-US" sz="9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lvl="0" algn="r">
              <a:spcBef>
                <a:spcPts val="600"/>
              </a:spcBef>
            </a:pPr>
            <a:endParaRPr lang="en" sz="9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lvl="0" algn="r" rtl="0">
              <a:spcBef>
                <a:spcPts val="0"/>
              </a:spcBef>
              <a:buNone/>
            </a:pPr>
            <a:endParaRPr sz="9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79725" y="3095481"/>
            <a:ext cx="4130910" cy="57182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2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r>
              <a:rPr lang="en-US" sz="2000" dirty="0"/>
              <a:t>* Just don’t cut and paste them into Wikipedia</a:t>
            </a:r>
          </a:p>
        </p:txBody>
      </p:sp>
    </p:spTree>
    <p:extLst>
      <p:ext uri="{BB962C8B-B14F-4D97-AF65-F5344CB8AC3E}">
        <p14:creationId xmlns:p14="http://schemas.microsoft.com/office/powerpoint/2010/main" val="1429199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/>
              <a:t>Uploading images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9725" y="1565837"/>
            <a:ext cx="4176600" cy="19137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Images must be public domain or Creative Commons by, </a:t>
            </a:r>
            <a:r>
              <a:rPr lang="en-US" dirty="0" err="1"/>
              <a:t>sa</a:t>
            </a:r>
            <a:r>
              <a:rPr lang="en-US" dirty="0"/>
              <a:t>, and by-</a:t>
            </a:r>
            <a:r>
              <a:rPr lang="en-US" dirty="0" err="1"/>
              <a:t>sa</a:t>
            </a:r>
            <a:r>
              <a:rPr lang="en-US" dirty="0"/>
              <a:t> (no </a:t>
            </a:r>
            <a:r>
              <a:rPr lang="en-US" dirty="0" err="1"/>
              <a:t>nc</a:t>
            </a:r>
            <a:r>
              <a:rPr lang="en-US" dirty="0"/>
              <a:t> or </a:t>
            </a:r>
            <a:r>
              <a:rPr lang="en-US" dirty="0" err="1"/>
              <a:t>nd</a:t>
            </a:r>
            <a:r>
              <a:rPr lang="en-US" dirty="0"/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No control or copyright of images.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Attribution required, but not always used, or used in a way that benefits your institution.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Immediate potential worldwide audience.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 storage or upkeep costs.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Connections to other projects and potential  collaborators.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Control/consistency of metadata.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5257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0" lvl="0" indent="-381000"/>
            <a:r>
              <a:rPr lang="en" dirty="0"/>
              <a:t>ce</a:t>
            </a:r>
            <a:br>
              <a:rPr lang="en" dirty="0"/>
            </a:br>
            <a:r>
              <a:rPr lang="en" dirty="0"/>
              <a:t>Liberty</a:t>
            </a:r>
            <a:br>
              <a:rPr lang="en" dirty="0"/>
            </a:br>
            <a:r>
              <a:rPr lang="en" dirty="0"/>
              <a:t>Absolution</a:t>
            </a:r>
            <a:br>
              <a:rPr lang="en" dirty="0"/>
            </a:br>
            <a:r>
              <a:rPr lang="en" dirty="0"/>
              <a:t>Redemption</a:t>
            </a:r>
            <a:br>
              <a:rPr lang="en" dirty="0"/>
            </a:br>
            <a:r>
              <a:rPr lang="en" dirty="0"/>
              <a:t>Nachos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88856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410029" y="1171366"/>
            <a:ext cx="2607847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381000">
              <a:buSzPct val="100000"/>
              <a:buFont typeface="Source Serif Pro"/>
              <a:buChar char="●"/>
            </a:pPr>
            <a:r>
              <a:rPr lang="en-US" sz="1600" dirty="0">
                <a:latin typeface="Source Serif Pro" panose="020B0604020202020204" charset="0"/>
                <a:sym typeface="Source Serif Pro"/>
              </a:rPr>
              <a:t>National Archives and Records Administration collection: </a:t>
            </a:r>
            <a:r>
              <a:rPr lang="en-US" sz="1600" dirty="0">
                <a:latin typeface="Source Serif Pro" panose="020B0604020202020204" charset="0"/>
              </a:rPr>
              <a:t>Records of the Office of the Chief Signal Officer, 1860 - 1985 </a:t>
            </a:r>
          </a:p>
          <a:p>
            <a:pPr marL="457200" lvl="0" indent="-381000">
              <a:buSzPct val="100000"/>
              <a:buFont typeface="Source Serif Pro"/>
              <a:buChar char="●"/>
            </a:pPr>
            <a:endParaRPr lang="en-US" sz="1600" dirty="0">
              <a:latin typeface="Source Serif Pro" panose="020B0604020202020204" charset="0"/>
            </a:endParaRPr>
          </a:p>
          <a:p>
            <a:pPr marL="457200" lvl="0" indent="-381000">
              <a:buSzPct val="100000"/>
              <a:buFont typeface="Source Serif Pro"/>
              <a:buChar char="●"/>
            </a:pPr>
            <a:r>
              <a:rPr lang="en-US" sz="1600" dirty="0">
                <a:latin typeface="Source Serif Pro" panose="020B0604020202020204" charset="0"/>
                <a:sym typeface="Source Serif Pro"/>
              </a:rPr>
              <a:t>Taken April 13, 1942 in Columbus, Georgia</a:t>
            </a:r>
          </a:p>
        </p:txBody>
      </p:sp>
    </p:spTree>
    <p:extLst>
      <p:ext uri="{BB962C8B-B14F-4D97-AF65-F5344CB8AC3E}">
        <p14:creationId xmlns:p14="http://schemas.microsoft.com/office/powerpoint/2010/main" val="18173840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0" lvl="0" indent="-381000"/>
            <a:r>
              <a:rPr lang="en" dirty="0"/>
              <a:t>ce</a:t>
            </a:r>
            <a:br>
              <a:rPr lang="en" dirty="0"/>
            </a:br>
            <a:r>
              <a:rPr lang="en" dirty="0"/>
              <a:t>Liberty</a:t>
            </a:r>
            <a:br>
              <a:rPr lang="en" dirty="0"/>
            </a:br>
            <a:r>
              <a:rPr lang="en" dirty="0"/>
              <a:t>Absolution</a:t>
            </a:r>
            <a:br>
              <a:rPr lang="en" dirty="0"/>
            </a:br>
            <a:r>
              <a:rPr lang="en" dirty="0"/>
              <a:t>Redemption</a:t>
            </a:r>
            <a:br>
              <a:rPr lang="en" dirty="0"/>
            </a:br>
            <a:r>
              <a:rPr lang="en" dirty="0"/>
              <a:t>Nachos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0"/>
            <a:ext cx="7611627" cy="5143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6175" y="3952875"/>
            <a:ext cx="545782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361583"/>
      </p:ext>
    </p:extLst>
  </p:cSld>
  <p:clrMapOvr>
    <a:masterClrMapping/>
  </p:clrMapOvr>
</p:sld>
</file>

<file path=ppt/theme/theme1.xml><?xml version="1.0" encoding="utf-8"?>
<a:theme xmlns:a="http://schemas.openxmlformats.org/drawingml/2006/main" name="Wikimedia Foundation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1515</TotalTime>
  <Words>495</Words>
  <Application>Microsoft Office PowerPoint</Application>
  <PresentationFormat>On-screen Show (16:9)</PresentationFormat>
  <Paragraphs>161</Paragraphs>
  <Slides>37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Arial</vt:lpstr>
      <vt:lpstr>Montserrat</vt:lpstr>
      <vt:lpstr>Source Serif Pro</vt:lpstr>
      <vt:lpstr>Wingdings</vt:lpstr>
      <vt:lpstr>Wikimedia Foundation</vt:lpstr>
      <vt:lpstr>Connecting Archives to a Global Audience with Wikipedia</vt:lpstr>
      <vt:lpstr>Wikipedia?  Wikimedia?</vt:lpstr>
      <vt:lpstr>PowerPoint Presentation</vt:lpstr>
      <vt:lpstr>  Over 80 thousand active volunteers a month worldwide</vt:lpstr>
      <vt:lpstr>Promote your mission not your institution.</vt:lpstr>
      <vt:lpstr>Use your finding aids</vt:lpstr>
      <vt:lpstr>Uploading images</vt:lpstr>
      <vt:lpstr>ce Liberty Absolution Redemption Nachos</vt:lpstr>
      <vt:lpstr>ce Liberty Absolution Redemption Nachos</vt:lpstr>
      <vt:lpstr>Usability and reusability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Nobody said there would be homework</vt:lpstr>
      <vt:lpstr>  Here comes everybody!</vt:lpstr>
      <vt:lpstr>PowerPoint Presentation</vt:lpstr>
      <vt:lpstr>Only 9% of  Wikipedia  contributors  are women </vt:lpstr>
      <vt:lpstr>PowerPoint Presentation</vt:lpstr>
      <vt:lpstr>356</vt:lpstr>
      <vt:lpstr>SOLIS Wikipedia Edit-a-Thon Overall Project Metrics</vt:lpstr>
      <vt:lpstr>SOLIS Wikipedia Edit-a-Thon Individual Event Metrics</vt:lpstr>
      <vt:lpstr>Some of the  Articles Created</vt:lpstr>
      <vt:lpstr>PowerPoint Presentation</vt:lpstr>
      <vt:lpstr>PowerPoint Presentation</vt:lpstr>
      <vt:lpstr>PowerPoint Presentation</vt:lpstr>
      <vt:lpstr>PowerPoint Presentation</vt:lpstr>
      <vt:lpstr>What do you need to host an edit-a-thon?</vt:lpstr>
      <vt:lpstr>Pre-event preparation</vt:lpstr>
      <vt:lpstr>Edit-a-Thon  Tips</vt:lpstr>
      <vt:lpstr>Marketing  Tips</vt:lpstr>
      <vt:lpstr>PowerPoint Presentation</vt:lpstr>
      <vt:lpstr>PowerPoint Presentation</vt:lpstr>
      <vt:lpstr>PowerPoint Presentation</vt:lpstr>
      <vt:lpstr>References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creator>Rob</dc:creator>
  <cp:lastModifiedBy>usc</cp:lastModifiedBy>
  <cp:revision>25</cp:revision>
  <dcterms:modified xsi:type="dcterms:W3CDTF">2017-05-12T14:31:44Z</dcterms:modified>
</cp:coreProperties>
</file>