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14"/>
  </p:notesMasterIdLst>
  <p:sldIdLst>
    <p:sldId id="256" r:id="rId2"/>
    <p:sldId id="261" r:id="rId3"/>
    <p:sldId id="262" r:id="rId4"/>
    <p:sldId id="265" r:id="rId5"/>
    <p:sldId id="263" r:id="rId6"/>
    <p:sldId id="264" r:id="rId7"/>
    <p:sldId id="267" r:id="rId8"/>
    <p:sldId id="257" r:id="rId9"/>
    <p:sldId id="258" r:id="rId10"/>
    <p:sldId id="259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B5A9AE-A921-428F-92CE-EDF7E1AA592A}" v="3" dt="2017-05-10T00:43:43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EA38-9ED2-4C86-8783-A309FE752C40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08639-1450-4A5E-A4E8-5A8099F12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8639-1450-4A5E-A4E8-5A8099F12E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08639-1450-4A5E-A4E8-5A8099F12E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764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7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0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623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4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9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3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Collaborative and engaging instruction in special collections &amp; Archives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814370"/>
            <a:ext cx="3200400" cy="1817783"/>
          </a:xfrm>
        </p:spPr>
        <p:txBody>
          <a:bodyPr anchor="t">
            <a:normAutofit/>
          </a:bodyPr>
          <a:lstStyle/>
          <a:p>
            <a:r>
              <a:rPr lang="en-US" i="1" dirty="0"/>
              <a:t>Rory </a:t>
            </a:r>
            <a:r>
              <a:rPr lang="en-US" i="1" dirty="0" smtClean="0"/>
              <a:t>Grennan,</a:t>
            </a:r>
            <a:br>
              <a:rPr lang="en-US" i="1" dirty="0" smtClean="0"/>
            </a:br>
            <a:r>
              <a:rPr lang="en-US" i="1" dirty="0" smtClean="0"/>
              <a:t> Florida State University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Katherine </a:t>
            </a:r>
            <a:r>
              <a:rPr lang="en-US" i="1" dirty="0" err="1" smtClean="0"/>
              <a:t>Hoarn</a:t>
            </a:r>
            <a:r>
              <a:rPr lang="en-US" i="1" dirty="0" smtClean="0"/>
              <a:t>,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 Florida State University</a:t>
            </a:r>
          </a:p>
          <a:p>
            <a:r>
              <a:rPr lang="en-US" i="1" dirty="0" err="1"/>
              <a:t>Gerrianne</a:t>
            </a:r>
            <a:r>
              <a:rPr lang="en-US" i="1" dirty="0"/>
              <a:t> </a:t>
            </a:r>
            <a:r>
              <a:rPr lang="en-US" i="1" dirty="0" err="1" smtClean="0"/>
              <a:t>Schaad</a:t>
            </a:r>
            <a:r>
              <a:rPr lang="en-US" i="1" dirty="0" smtClean="0"/>
              <a:t>,</a:t>
            </a:r>
          </a:p>
          <a:p>
            <a:r>
              <a:rPr lang="en-US" i="1" dirty="0"/>
              <a:t> </a:t>
            </a:r>
            <a:r>
              <a:rPr lang="en-US" i="1" dirty="0" smtClean="0"/>
              <a:t>Florida Southern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85279"/>
            <a:ext cx="5678488" cy="42588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1718631"/>
            <a:ext cx="4389120" cy="4301169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1800" dirty="0"/>
              <a:t>Balance presenting the necessary information with allowing time for students to handle the materials and discover things on their own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Don’t pull too many things at once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Break large classes into smaller groups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Work with the class instructor to provide an in-class activity that will help achieve your learning objectives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Don’t “give away” answers – encourage the students to use what they already know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Bring it altogether at the end with a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439095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In-class learning activities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“Tell me about this object”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 Put the students in groups and give them each an item from a manuscript collection with minimal descriptive information</a:t>
            </a:r>
          </a:p>
          <a:p>
            <a:pPr marL="0" indent="0">
              <a:buNone/>
            </a:pPr>
            <a:r>
              <a:rPr lang="en-US" dirty="0"/>
              <a:t>- Have the students research the history of the item using finding aids, the digital library, and other online resources</a:t>
            </a:r>
          </a:p>
          <a:p>
            <a:pPr marL="0" indent="0">
              <a:buNone/>
            </a:pPr>
            <a:r>
              <a:rPr lang="en-US" dirty="0"/>
              <a:t>- Gather everyone at the end of class and have students share the story of their object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Scavenger Hunts &amp; Identification Worksheets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 Provide the students with pointed questions to guide them beyond "Wow, this is cool!"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w Cen MT"/>
              </a:rPr>
              <a:t>- Questions might include: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w Cen MT"/>
              </a:rPr>
              <a:t>How was this made?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w Cen MT"/>
              </a:rPr>
              <a:t>Is it print or manuscript?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Tw Cen MT"/>
              </a:rPr>
              <a:t>Who was it made for?</a:t>
            </a:r>
          </a:p>
          <a:p>
            <a:pPr lvl="1"/>
            <a:endParaRPr lang="en-US" dirty="0">
              <a:solidFill>
                <a:srgbClr val="000000"/>
              </a:solid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67545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with</a:t>
            </a:r>
            <a:br>
              <a:rPr lang="en-US" dirty="0" smtClean="0"/>
            </a:br>
            <a:r>
              <a:rPr lang="en-US" dirty="0" smtClean="0"/>
              <a:t>archives staff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9" b="13020"/>
          <a:stretch/>
        </p:blipFill>
        <p:spPr>
          <a:xfrm rot="10800000">
            <a:off x="0" y="-9527"/>
            <a:ext cx="12192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00" y="2286000"/>
            <a:ext cx="8130138" cy="4022725"/>
          </a:xfrm>
        </p:spPr>
      </p:pic>
    </p:spTree>
    <p:extLst>
      <p:ext uri="{BB962C8B-B14F-4D97-AF65-F5344CB8AC3E}">
        <p14:creationId xmlns:p14="http://schemas.microsoft.com/office/powerpoint/2010/main" val="28013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instigating collaborations?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Leveraging existing contacts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Utilizing outreach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Negotiating other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Cold calling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Word of mouth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658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collaborators?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Subject Librarians (</a:t>
            </a:r>
            <a:r>
              <a:rPr lang="en-US" sz="3200" dirty="0" err="1" smtClean="0"/>
              <a:t>Liasons</a:t>
            </a:r>
            <a:r>
              <a:rPr lang="en-US" sz="3200" dirty="0" smtClean="0"/>
              <a:t>) &amp; </a:t>
            </a:r>
            <a:br>
              <a:rPr lang="en-US" sz="3200" dirty="0" smtClean="0"/>
            </a:br>
            <a:r>
              <a:rPr lang="en-US" sz="3200" dirty="0" smtClean="0"/>
              <a:t> Special Collections Colleagues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Help make contact with departmental instructors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Co-teaching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Combine bodies of expertise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Provide holistic view of available resources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298" y="1146569"/>
            <a:ext cx="390579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our collaborators?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861851"/>
            <a:ext cx="9720073" cy="44475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Class Instructors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/>
              <a:t>S</a:t>
            </a:r>
            <a:r>
              <a:rPr lang="en-US" sz="2400" dirty="0" smtClean="0"/>
              <a:t>ession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objectives and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content/activities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selecting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Co-teaching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Combine subject knowledge &amp;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collection </a:t>
            </a:r>
            <a:r>
              <a:rPr lang="en-US" sz="2000" dirty="0" smtClean="0"/>
              <a:t>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Ensuing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Student 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Assigned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12" y="2447948"/>
            <a:ext cx="5148549" cy="386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0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bringing to collaborations?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Collections Knowledge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Archival Literacy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Negotiation Skills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Flexibility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Patience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Gratitude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219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</a:t>
            </a:r>
            <a:r>
              <a:rPr lang="en-US" dirty="0" smtClean="0"/>
              <a:t>taking away from</a:t>
            </a:r>
            <a:r>
              <a:rPr lang="en-US" dirty="0" smtClean="0"/>
              <a:t> </a:t>
            </a:r>
            <a:r>
              <a:rPr lang="en-US" dirty="0" smtClean="0"/>
              <a:t>collaborations?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New Friends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Finer Knowledge of Our Materials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More and Better Informed Researchers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013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Student Engagement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Moving beyond show-and-tell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9" b="13020"/>
          <a:stretch/>
        </p:blipFill>
        <p:spPr>
          <a:xfrm rot="10800000">
            <a:off x="0" y="-9527"/>
            <a:ext cx="121920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(imperfect) Approaches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Show-and-Tell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sz="2800" dirty="0"/>
              <a:t>I tell you everything</a:t>
            </a:r>
          </a:p>
          <a:p>
            <a:pPr>
              <a:buFontTx/>
              <a:buChar char="-"/>
            </a:pPr>
            <a:r>
              <a:rPr lang="en-US" sz="2800" dirty="0"/>
              <a:t> Look but don’t touch (unless there’s enough time at the end)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Laissez-Faire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7" y="2967788"/>
            <a:ext cx="4915811" cy="3341572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/>
              <a:t> Here’s some cool stuff to look at</a:t>
            </a:r>
          </a:p>
          <a:p>
            <a:pPr>
              <a:buFontTx/>
              <a:buChar char="-"/>
            </a:pPr>
            <a:r>
              <a:rPr lang="en-US" sz="2800" dirty="0"/>
              <a:t> I’ll be around if you have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953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504</TotalTime>
  <Words>319</Words>
  <Application>Microsoft Office PowerPoint</Application>
  <PresentationFormat>Widescreen</PresentationFormat>
  <Paragraphs>71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Tw Cen MT</vt:lpstr>
      <vt:lpstr>Tw Cen MT Condensed</vt:lpstr>
      <vt:lpstr>Wingdings 3</vt:lpstr>
      <vt:lpstr>Integral</vt:lpstr>
      <vt:lpstr>Collaborative and engaging instruction in special collections &amp; Archives</vt:lpstr>
      <vt:lpstr>Collaboration</vt:lpstr>
      <vt:lpstr>how are we instigating collaborations?</vt:lpstr>
      <vt:lpstr>Who are our collaborators?</vt:lpstr>
      <vt:lpstr>Who are our collaborators?</vt:lpstr>
      <vt:lpstr>What are we bringing to collaborations?</vt:lpstr>
      <vt:lpstr>What are we taking away from collaborations?</vt:lpstr>
      <vt:lpstr>Student Engagement</vt:lpstr>
      <vt:lpstr>Two (imperfect) Approaches</vt:lpstr>
      <vt:lpstr>Lessons learned</vt:lpstr>
      <vt:lpstr>In-class learning activities</vt:lpstr>
      <vt:lpstr>active learning with archives staff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and engaging instruction in special collections &amp; Archives</dc:title>
  <dc:creator>Rory</dc:creator>
  <cp:lastModifiedBy>Rory Grennan</cp:lastModifiedBy>
  <cp:revision>19</cp:revision>
  <dcterms:modified xsi:type="dcterms:W3CDTF">2017-05-10T18:01:38Z</dcterms:modified>
</cp:coreProperties>
</file>