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5"/>
  </p:notesMasterIdLst>
  <p:handoutMasterIdLst>
    <p:handoutMasterId r:id="rId36"/>
  </p:handoutMasterIdLst>
  <p:sldIdLst>
    <p:sldId id="265" r:id="rId2"/>
    <p:sldId id="262" r:id="rId3"/>
    <p:sldId id="282" r:id="rId4"/>
    <p:sldId id="286" r:id="rId5"/>
    <p:sldId id="281" r:id="rId6"/>
    <p:sldId id="287" r:id="rId7"/>
    <p:sldId id="288" r:id="rId8"/>
    <p:sldId id="300" r:id="rId9"/>
    <p:sldId id="289" r:id="rId10"/>
    <p:sldId id="290" r:id="rId11"/>
    <p:sldId id="307" r:id="rId12"/>
    <p:sldId id="296" r:id="rId13"/>
    <p:sldId id="305" r:id="rId14"/>
    <p:sldId id="306" r:id="rId15"/>
    <p:sldId id="308" r:id="rId16"/>
    <p:sldId id="294" r:id="rId17"/>
    <p:sldId id="297" r:id="rId18"/>
    <p:sldId id="303" r:id="rId19"/>
    <p:sldId id="298" r:id="rId20"/>
    <p:sldId id="309" r:id="rId21"/>
    <p:sldId id="295" r:id="rId22"/>
    <p:sldId id="310" r:id="rId23"/>
    <p:sldId id="292" r:id="rId24"/>
    <p:sldId id="311" r:id="rId25"/>
    <p:sldId id="313" r:id="rId26"/>
    <p:sldId id="312" r:id="rId27"/>
    <p:sldId id="299" r:id="rId28"/>
    <p:sldId id="314" r:id="rId29"/>
    <p:sldId id="291" r:id="rId30"/>
    <p:sldId id="301" r:id="rId31"/>
    <p:sldId id="302" r:id="rId32"/>
    <p:sldId id="315" r:id="rId33"/>
    <p:sldId id="258"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FFCA2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017"/>
    <p:restoredTop sz="77831" autoAdjust="0"/>
  </p:normalViewPr>
  <p:slideViewPr>
    <p:cSldViewPr snapToGrid="0" snapToObjects="1">
      <p:cViewPr varScale="1">
        <p:scale>
          <a:sx n="102" d="100"/>
          <a:sy n="102" d="100"/>
        </p:scale>
        <p:origin x="-87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et.ucf.edu\library\LibraryFolders\SpecColl\Staff\Group\Website\Wordpr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pieChart>
        <c:varyColors val="1"/>
        <c:ser>
          <c:idx val="0"/>
          <c:order val="0"/>
          <c:dPt>
            <c:idx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75C2-45EC-8ED3-702B23701EBB}"/>
              </c:ext>
            </c:extLst>
          </c:dPt>
          <c:dPt>
            <c:idx val="1"/>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75C2-45EC-8ED3-702B23701EBB}"/>
              </c:ext>
            </c:extLst>
          </c:dPt>
          <c:dPt>
            <c:idx val="2"/>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75C2-45EC-8ED3-702B23701EBB}"/>
              </c:ext>
            </c:extLst>
          </c:dPt>
          <c:dPt>
            <c:idx val="3"/>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75C2-45EC-8ED3-702B23701EBB}"/>
              </c:ext>
            </c:extLst>
          </c:dPt>
          <c:dPt>
            <c:idx val="4"/>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75C2-45EC-8ED3-702B23701EBB}"/>
              </c:ext>
            </c:extLst>
          </c:dPt>
          <c:dPt>
            <c:idx val="5"/>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B-75C2-45EC-8ED3-702B23701EBB}"/>
              </c:ext>
            </c:extLst>
          </c:dPt>
          <c:dPt>
            <c:idx val="6"/>
            <c:spPr>
              <a:solidFill>
                <a:schemeClr val="accent1">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D-75C2-45EC-8ED3-702B23701EBB}"/>
              </c:ext>
            </c:extLst>
          </c:dPt>
          <c:dPt>
            <c:idx val="7"/>
            <c:spPr>
              <a:solidFill>
                <a:schemeClr val="accent2">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F-75C2-45EC-8ED3-702B23701EBB}"/>
              </c:ext>
            </c:extLst>
          </c:dPt>
          <c:dPt>
            <c:idx val="8"/>
            <c:spPr>
              <a:solidFill>
                <a:schemeClr val="accent3">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1-75C2-45EC-8ED3-702B23701EBB}"/>
              </c:ext>
            </c:extLst>
          </c:dPt>
          <c:dLbls>
            <c:dLbl>
              <c:idx val="3"/>
              <c:layout>
                <c:manualLayout>
                  <c:x val="-0.0471614158854459"/>
                  <c:y val="-0.14354080462780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5C2-45EC-8ED3-702B23701EBB}"/>
                </c:ext>
              </c:extLst>
            </c:dLbl>
            <c:dLbl>
              <c:idx val="4"/>
              <c:layout>
                <c:manualLayout>
                  <c:x val="-0.036303151043688"/>
                  <c:y val="-0.0863124814497966"/>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5C2-45EC-8ED3-702B23701EBB}"/>
                </c:ext>
              </c:extLst>
            </c:dLbl>
            <c:dLbl>
              <c:idx val="5"/>
              <c:layout>
                <c:manualLayout>
                  <c:x val="-0.0381916499210875"/>
                  <c:y val="-0.22173856870995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5C2-45EC-8ED3-702B23701EB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CatName val="1"/>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[Wordpress.xlsx]Sheet1!$A$1:$A$9</c:f>
              <c:strCache>
                <c:ptCount val="9"/>
                <c:pt idx="0">
                  <c:v>Folders</c:v>
                </c:pt>
                <c:pt idx="1">
                  <c:v>Others</c:v>
                </c:pt>
                <c:pt idx="2">
                  <c:v>Styling</c:v>
                </c:pt>
                <c:pt idx="3">
                  <c:v>Content</c:v>
                </c:pt>
                <c:pt idx="4">
                  <c:v>Table</c:v>
                </c:pt>
                <c:pt idx="5">
                  <c:v>Archive</c:v>
                </c:pt>
                <c:pt idx="6">
                  <c:v>Exhibits</c:v>
                </c:pt>
                <c:pt idx="7">
                  <c:v>Finding Aids</c:v>
                </c:pt>
                <c:pt idx="8">
                  <c:v>Form</c:v>
                </c:pt>
              </c:strCache>
            </c:strRef>
          </c:cat>
          <c:val>
            <c:numRef>
              <c:f>[Wordpress.xlsx]Sheet1!$B$1:$B$9</c:f>
              <c:numCache>
                <c:formatCode>General</c:formatCode>
                <c:ptCount val="9"/>
                <c:pt idx="0">
                  <c:v>108.0</c:v>
                </c:pt>
                <c:pt idx="1">
                  <c:v>121.0</c:v>
                </c:pt>
                <c:pt idx="2">
                  <c:v>85.0</c:v>
                </c:pt>
                <c:pt idx="3">
                  <c:v>24.0</c:v>
                </c:pt>
                <c:pt idx="4">
                  <c:v>6.0</c:v>
                </c:pt>
                <c:pt idx="5">
                  <c:v>50.0</c:v>
                </c:pt>
                <c:pt idx="6">
                  <c:v>253.0</c:v>
                </c:pt>
                <c:pt idx="7">
                  <c:v>144.0</c:v>
                </c:pt>
                <c:pt idx="8">
                  <c:v>2.0</c:v>
                </c:pt>
              </c:numCache>
            </c:numRef>
          </c:val>
          <c:extLst xmlns:c16r2="http://schemas.microsoft.com/office/drawing/2015/06/chart">
            <c:ext xmlns:c16="http://schemas.microsoft.com/office/drawing/2014/chart" uri="{C3380CC4-5D6E-409C-BE32-E72D297353CC}">
              <c16:uniqueId val="{00000012-75C2-45EC-8ED3-702B23701EBB}"/>
            </c:ext>
          </c:extLst>
        </c:ser>
        <c:dLbls>
          <c:showPercent val="1"/>
        </c:dLbls>
        <c:firstSliceAng val="0"/>
      </c:pieChart>
      <c:spPr>
        <a:noFill/>
        <a:ln>
          <a:noFill/>
        </a:ln>
        <a:effectLst/>
      </c:spPr>
    </c:plotArea>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DD7C2DB-7129-4594-82F4-C53DB8E73CB7}" type="datetimeFigureOut">
              <a:rPr lang="en-US"/>
              <a:pPr>
                <a:defRPr/>
              </a:pPr>
              <a:t>5/10/17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B988F0D-9E9E-406D-AB1C-3EBFDE0764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4D8CFAA-0071-445D-A46C-5B22E57C6A1A}" type="datetimeFigureOut">
              <a:rPr lang="en-US"/>
              <a:pPr>
                <a:defRPr/>
              </a:pPr>
              <a:t>5/10/17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C47D1D1-C241-4359-9794-9F7E5087DA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Placeholder 2"/>
          <p:cNvSpPr>
            <a:spLocks noGrp="1" noRot="1" noChangeAspec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en-US"/>
              <a:t>Mary Rubin, Senior Archivist for University Archives, University of Central Florida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“Archived” exhibits contained specialized features like Flash or Java that I know we would not find a solution for migration.</a:t>
            </a:r>
          </a:p>
          <a:p>
            <a:pPr eaLnBrk="1" hangingPunct="1">
              <a:spcBef>
                <a:spcPct val="0"/>
              </a:spcBef>
            </a:pPr>
            <a:r>
              <a:rPr lang="en-US" smtClean="0"/>
              <a:t>	Site says: In 2015 the library website was upgraded and at that time certain exhibits were chosen to be archived instead of moved to the new upgraded website. Those exhibits have been archived on a CD and can be found on the Reference Shelf in our Reading Room. </a:t>
            </a:r>
          </a:p>
          <a:p>
            <a:pPr eaLnBrk="1" hangingPunct="1">
              <a:spcBef>
                <a:spcPct val="0"/>
              </a:spcBef>
            </a:pPr>
            <a:endParaRPr lang="en-US" smtClean="0"/>
          </a:p>
          <a:p>
            <a:pPr eaLnBrk="1" hangingPunct="1">
              <a:spcBef>
                <a:spcPct val="0"/>
              </a:spcBef>
            </a:pPr>
            <a:r>
              <a:rPr lang="en-US" smtClean="0"/>
              <a:t>SCUA does not have a true digital archiving mechanism yet. </a:t>
            </a:r>
          </a:p>
          <a:p>
            <a:pPr eaLnBrk="1" hangingPunct="1">
              <a:spcBef>
                <a:spcPct val="0"/>
              </a:spcBef>
            </a:pPr>
            <a:endParaRPr lang="en-US" smtClean="0"/>
          </a:p>
          <a:p>
            <a:pPr eaLnBrk="1" hangingPunct="1">
              <a:spcBef>
                <a:spcPct val="0"/>
              </a:spcBef>
            </a:pPr>
            <a:r>
              <a:rPr lang="en-US" smtClean="0"/>
              <a:t>Florida Archives and Manuscripts Repository which is a list of all the Florida archives and manuscript repositories by city and county. The guide was first developed by Carla M. Summers, CA, CRM, as a sabbatical project in 1999. Funding to support the creation of the guide came from the University of Florida, University of Central Florida, Florida Humanities Council, Florida State Historical Records Advisory Board and the Society of Florida Archivists. Turned into a web accessible resource in 2003, the Guide is continually updated upon request by the University of Central Florida Libraries.</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7E30D-083D-41D0-AFD6-01766D0A78AA}"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35842"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Florida Archives and Manuscripts Repository which is a list of all the Florida archives and manuscript repositories by city and county. The guide was first developed by Carla M. Summers, CA, CRM, as a sabbatical project in 1999. Funding to support the creation of the guide came from the University of Florida, University of Central Florida, Florida Humanities Council, Florida State Historical Records Advisory Board and the Society of Florida Archivists. Turned into a web accessible resource in 2003, the Guide is continually updated upon request by the University of Central Florida Libraries.</a:t>
            </a:r>
          </a:p>
          <a:p>
            <a:pPr eaLnBrk="1" hangingPunct="1">
              <a:spcBef>
                <a:spcPct val="0"/>
              </a:spcBef>
            </a:pPr>
            <a:endParaRPr lang="en-US" smtClean="0"/>
          </a:p>
          <a:p>
            <a:pPr eaLnBrk="1" hangingPunct="1">
              <a:spcBef>
                <a:spcPct val="0"/>
              </a:spcBef>
            </a:pPr>
            <a:r>
              <a:rPr lang="en-US" smtClean="0"/>
              <a:t>The county of Levy belongs to both cities Bronson and Cedar Key.</a:t>
            </a:r>
          </a:p>
          <a:p>
            <a:pPr eaLnBrk="1" hangingPunct="1">
              <a:spcBef>
                <a:spcPct val="0"/>
              </a:spcBef>
            </a:pPr>
            <a:endParaRPr lang="en-US" smtClean="0"/>
          </a:p>
          <a:p>
            <a:pPr eaLnBrk="1" hangingPunct="1">
              <a:spcBef>
                <a:spcPct val="0"/>
              </a:spcBef>
            </a:pPr>
            <a:r>
              <a:rPr lang="en-US" smtClean="0"/>
              <a:t>Include a form!</a:t>
            </a:r>
          </a:p>
        </p:txBody>
      </p:sp>
      <p:sp>
        <p:nvSpPr>
          <p:cNvPr id="35843"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FCC8E2AF-9C25-4915-B393-5135DFB91814}" type="slidenum">
              <a:rPr lang="en-US" sz="1200">
                <a:latin typeface="Calibri" pitchFamily="-72" charset="0"/>
              </a:rPr>
              <a:pPr algn="r"/>
              <a:t>11</a:t>
            </a:fld>
            <a:endParaRPr lang="en-US" sz="1200">
              <a:latin typeface="Calibri" pitchFamily="-7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wasn’t originally asked to be on these shared pages. I had to seek the groups out for SCUA to be included.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CD33A-38EC-4F06-9594-DC09A38D5CCC}"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3993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D96050AE-C642-4D31-A367-7DFC72D1E4E8}" type="slidenum">
              <a:rPr lang="en-US" sz="1200">
                <a:latin typeface="Calibri" pitchFamily="-72" charset="0"/>
              </a:rPr>
              <a:pPr algn="r"/>
              <a:t>13</a:t>
            </a:fld>
            <a:endParaRPr lang="en-US" sz="1200">
              <a:latin typeface="Calibri" pitchFamily="-7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41986"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*I wasn’t originally asked to be on these shared pages. I had to seek the groups out for SCUA to be included. </a:t>
            </a:r>
          </a:p>
        </p:txBody>
      </p:sp>
      <p:sp>
        <p:nvSpPr>
          <p:cNvPr id="41987"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26012C4D-E72C-4728-856C-F7212A93DF24}" type="slidenum">
              <a:rPr lang="en-US" sz="1200">
                <a:latin typeface="Calibri" pitchFamily="-72" charset="0"/>
              </a:rPr>
              <a:pPr algn="r"/>
              <a:t>14</a:t>
            </a:fld>
            <a:endParaRPr lang="en-US" sz="1200">
              <a:latin typeface="Calibri" pitchFamily="-7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44034"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44035"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F7882024-2FBF-4805-8BF9-1B9B90B957DB}" type="slidenum">
              <a:rPr lang="en-US" sz="1200">
                <a:latin typeface="Calibri" pitchFamily="-72" charset="0"/>
              </a:rPr>
              <a:pPr algn="r"/>
              <a:t>15</a:t>
            </a:fld>
            <a:endParaRPr lang="en-US" sz="1200">
              <a:latin typeface="Calibri" pitchFamily="-7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1EB46-DE6B-41B1-B27E-3EA8FAF3B825}"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FLVC is now FALSC</a:t>
            </a:r>
          </a:p>
          <a:p>
            <a:pPr eaLnBrk="1" hangingPunct="1">
              <a:spcBef>
                <a:spcPct val="0"/>
              </a:spcBef>
            </a:pPr>
            <a:endParaRPr lang="en-US" smtClean="0"/>
          </a:p>
          <a:p>
            <a:pPr eaLnBrk="1" hangingPunct="1">
              <a:spcBef>
                <a:spcPct val="0"/>
              </a:spcBef>
            </a:pPr>
            <a:r>
              <a:rPr lang="en-US" smtClean="0"/>
              <a:t>Called MIT who also uses Wordpress; however, their site is a combination of wordpress and homegrown websites. They used Archivist Tool Kit to create PDFs and html findings aids. But they were moving into ArchivesSpace.</a:t>
            </a:r>
          </a:p>
          <a:p>
            <a:pPr eaLnBrk="1" hangingPunct="1">
              <a:spcBef>
                <a:spcPct val="0"/>
              </a:spcBef>
            </a:pPr>
            <a:endParaRPr lang="en-US" smtClean="0"/>
          </a:p>
          <a:p>
            <a:pPr eaLnBrk="1" hangingPunct="1">
              <a:spcBef>
                <a:spcPct val="0"/>
              </a:spcBef>
            </a:pPr>
            <a:r>
              <a:rPr lang="en-US" smtClean="0"/>
              <a:t>Choices: Archon, PDF in STARS, Finding Aid Module in Islandora (Drexel and UCLA)</a:t>
            </a:r>
          </a:p>
          <a:p>
            <a:pPr eaLnBrk="1" hangingPunct="1">
              <a:spcBef>
                <a:spcPct val="0"/>
              </a:spcBef>
            </a:pPr>
            <a:endParaRPr lang="en-US" smtClean="0"/>
          </a:p>
          <a:p>
            <a:pPr eaLnBrk="1" hangingPunct="1">
              <a:spcBef>
                <a:spcPct val="0"/>
              </a:spcBef>
            </a:pPr>
            <a:r>
              <a:rPr lang="en-US" smtClean="0"/>
              <a:t>As of January 2014, Archon is no longer supported by the University of Illinois.</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40254C-418D-4E39-A641-3B25CF08C756}"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C369AB-256B-4C44-84C1-4605678E0628}"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FLVC is now FALSC</a:t>
            </a:r>
          </a:p>
          <a:p>
            <a:pPr eaLnBrk="1" hangingPunct="1">
              <a:spcBef>
                <a:spcPct val="0"/>
              </a:spcBef>
            </a:pPr>
            <a:endParaRPr lang="en-US" smtClean="0"/>
          </a:p>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CC072-E783-4515-94CF-CD04F764FEFC}"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 https://ikm.ucf.edu/facts-and-reports/enrollment-statistics/2014-15-enrollment/</a:t>
            </a:r>
          </a:p>
          <a:p>
            <a:pPr eaLnBrk="1" hangingPunct="1">
              <a:spcBef>
                <a:spcPct val="0"/>
              </a:spcBef>
            </a:pPr>
            <a:r>
              <a:rPr lang="en-US" smtClean="0"/>
              <a:t>#2: https://ikm.ucf.edu/facts-and-reports/enrollment-statistics/2015-16-enrollment/</a:t>
            </a:r>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46C20-87C6-4777-9805-74CAFDAD7874}"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54274"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FLVC is now FALSC</a:t>
            </a:r>
          </a:p>
          <a:p>
            <a:pPr eaLnBrk="1" hangingPunct="1">
              <a:spcBef>
                <a:spcPct val="0"/>
              </a:spcBef>
            </a:pPr>
            <a:endParaRPr lang="en-US" smtClean="0"/>
          </a:p>
          <a:p>
            <a:pPr eaLnBrk="1" hangingPunct="1">
              <a:spcBef>
                <a:spcPct val="0"/>
              </a:spcBef>
            </a:pPr>
            <a:endParaRPr lang="en-US" smtClean="0"/>
          </a:p>
        </p:txBody>
      </p:sp>
      <p:sp>
        <p:nvSpPr>
          <p:cNvPr id="54275"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8F0CACB3-3307-4BC6-BD4A-CFEC93003260}" type="slidenum">
              <a:rPr lang="en-US" sz="1200">
                <a:latin typeface="Calibri" pitchFamily="-72" charset="0"/>
              </a:rPr>
              <a:pPr algn="r"/>
              <a:t>20</a:t>
            </a:fld>
            <a:endParaRPr lang="en-US" sz="1200">
              <a:latin typeface="Calibri" pitchFamily="-7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8F5EDF-0511-4456-9F45-676644A65B75}"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58370"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58371"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C40836C9-EE52-40CB-9FE3-999821538F62}" type="slidenum">
              <a:rPr lang="en-US" sz="1200">
                <a:latin typeface="Calibri" pitchFamily="-72" charset="0"/>
              </a:rPr>
              <a:pPr algn="r"/>
              <a:t>22</a:t>
            </a:fld>
            <a:endParaRPr lang="en-US" sz="1200">
              <a:latin typeface="Calibri" pitchFamily="-7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74409-9DA9-48CF-A8E1-5367B9668913}"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62466"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b="1">
              <a:latin typeface="Helvetica" pitchFamily="-72" charset="0"/>
              <a:ea typeface="Helvetica" pitchFamily="-72" charset="0"/>
              <a:cs typeface="Helvetica" pitchFamily="-72" charset="0"/>
            </a:endParaRPr>
          </a:p>
        </p:txBody>
      </p:sp>
      <p:sp>
        <p:nvSpPr>
          <p:cNvPr id="62467"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DF812817-ADE9-4E1F-B059-D0B066BCBC65}" type="slidenum">
              <a:rPr lang="en-US" sz="1200">
                <a:latin typeface="Calibri" pitchFamily="-72" charset="0"/>
              </a:rPr>
              <a:pPr algn="r"/>
              <a:t>24</a:t>
            </a:fld>
            <a:endParaRPr lang="en-US" sz="1200">
              <a:latin typeface="Calibri" pitchFamily="-7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64514"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b="1">
              <a:latin typeface="Helvetica" pitchFamily="-72" charset="0"/>
              <a:ea typeface="Helvetica" pitchFamily="-72" charset="0"/>
              <a:cs typeface="Helvetica" pitchFamily="-72" charset="0"/>
            </a:endParaRPr>
          </a:p>
        </p:txBody>
      </p:sp>
      <p:sp>
        <p:nvSpPr>
          <p:cNvPr id="64515"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2FA15430-EFFC-423A-9A33-938F2F827FB2}" type="slidenum">
              <a:rPr lang="en-US" sz="1200">
                <a:latin typeface="Calibri" pitchFamily="-72" charset="0"/>
              </a:rPr>
              <a:pPr algn="r"/>
              <a:t>25</a:t>
            </a:fld>
            <a:endParaRPr lang="en-US" sz="1200">
              <a:latin typeface="Calibri" pitchFamily="-7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66562"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The “Archived” exhibits </a:t>
            </a:r>
          </a:p>
        </p:txBody>
      </p:sp>
      <p:sp>
        <p:nvSpPr>
          <p:cNvPr id="66563"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755BE464-3255-415F-9810-8B4116ABA443}" type="slidenum">
              <a:rPr lang="en-US" sz="1200">
                <a:latin typeface="Calibri" pitchFamily="-72" charset="0"/>
              </a:rPr>
              <a:pPr algn="r"/>
              <a:t>26</a:t>
            </a:fld>
            <a:endParaRPr lang="en-US" sz="1200">
              <a:latin typeface="Calibri" pitchFamily="-7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FLVC is now FALSC</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CB7B8-2F2D-4A53-99FF-BA97F494076D}"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70658"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D951C589-1855-4D79-A3E6-423B02A23E46}" type="slidenum">
              <a:rPr lang="en-US" sz="1200">
                <a:latin typeface="Calibri" pitchFamily="-72" charset="0"/>
              </a:rPr>
              <a:pPr algn="r"/>
              <a:t>28</a:t>
            </a:fld>
            <a:endParaRPr lang="en-US" sz="1200">
              <a:latin typeface="Calibri" pitchFamily="-72"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265C2F-48B6-40AA-A737-0D996D0B6594}"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Also a Digital Initiatives Department that helps with our digitization projects and digital collections.</a:t>
            </a:r>
          </a:p>
          <a:p>
            <a:pPr eaLnBrk="1" hangingPunct="1">
              <a:spcBef>
                <a:spcPct val="0"/>
              </a:spcBef>
            </a:pPr>
            <a:endParaRPr lang="en-US" smtClean="0"/>
          </a:p>
          <a:p>
            <a:pPr eaLnBrk="1" hangingPunct="1">
              <a:spcBef>
                <a:spcPct val="0"/>
              </a:spcBef>
            </a:pPr>
            <a:r>
              <a:rPr lang="en-US" smtClean="0"/>
              <a:t>Facebook: https://www.facebook.com/SpecialCollectionsUniversityArchives</a:t>
            </a:r>
          </a:p>
          <a:p>
            <a:pPr eaLnBrk="1" hangingPunct="1">
              <a:spcBef>
                <a:spcPct val="0"/>
              </a:spcBef>
            </a:pPr>
            <a:r>
              <a:rPr lang="en-US" smtClean="0"/>
              <a:t>Tumblr: https://ucfscua.tumblr.com/</a:t>
            </a:r>
          </a:p>
          <a:p>
            <a:pPr eaLnBrk="1" hangingPunct="1">
              <a:spcBef>
                <a:spcPct val="0"/>
              </a:spcBef>
            </a:pPr>
            <a:r>
              <a:rPr lang="en-US" smtClean="0"/>
              <a:t>Twitter: https://twitter.com/UCFSCUA</a:t>
            </a:r>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27BBE-EB76-4AB4-A6B1-3E6ABABF65A9}"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D1D1D1-D0A0-4363-A973-13986E1B432D}"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F9C6E-5E27-4F37-8BCA-443986BF0B85}"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78850"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prstTxWarp prst="textNoShape">
              <a:avLst/>
            </a:prstTxWarp>
          </a:bodyPr>
          <a:lstStyle/>
          <a:p>
            <a:pPr algn="r"/>
            <a:fld id="{E6A1B1AC-7480-4671-BC77-84D2107B555E}" type="slidenum">
              <a:rPr lang="en-US" sz="1200">
                <a:latin typeface="Calibri" pitchFamily="-72" charset="0"/>
              </a:rPr>
              <a:pPr algn="r"/>
              <a:t>32</a:t>
            </a:fld>
            <a:endParaRPr lang="en-US" sz="1200">
              <a:latin typeface="Calibri"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Facebook: https://www.facebook.com/SpecialCollectionsUniversityArchives</a:t>
            </a:r>
          </a:p>
          <a:p>
            <a:pPr eaLnBrk="1" hangingPunct="1">
              <a:spcBef>
                <a:spcPct val="0"/>
              </a:spcBef>
            </a:pPr>
            <a:r>
              <a:rPr lang="en-US" smtClean="0"/>
              <a:t>Tumblr: https://ucfscua.tumblr.com/</a:t>
            </a:r>
          </a:p>
          <a:p>
            <a:pPr eaLnBrk="1" hangingPunct="1">
              <a:spcBef>
                <a:spcPct val="0"/>
              </a:spcBef>
            </a:pPr>
            <a:r>
              <a:rPr lang="en-US" smtClean="0"/>
              <a:t>Twitter: https://twitter.com/UCFSCUA</a:t>
            </a:r>
          </a:p>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98A81-DD73-45E1-81D8-C5C61223F7C5}"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WordPress was chosen for its content management system that includes a WYSIWYG editor, user-based permissions, &amp; plug ins.</a:t>
            </a:r>
          </a:p>
          <a:p>
            <a:pPr eaLnBrk="1" hangingPunct="1">
              <a:spcBef>
                <a:spcPct val="0"/>
              </a:spcBef>
            </a:pPr>
            <a:endParaRPr lang="en-US" i="1" smtClean="0"/>
          </a:p>
          <a:p>
            <a:pPr eaLnBrk="1" hangingPunct="1">
              <a:spcBef>
                <a:spcPct val="0"/>
              </a:spcBef>
            </a:pPr>
            <a:r>
              <a:rPr lang="en-US" i="1" smtClean="0"/>
              <a:t>MIT was an “Other Website”</a:t>
            </a:r>
            <a:endParaRPr lang="en-US" smtClean="0"/>
          </a:p>
          <a:p>
            <a:pPr eaLnBrk="1" hangingPunct="1">
              <a:spcBef>
                <a:spcPct val="0"/>
              </a:spcBef>
            </a:pPr>
            <a:endParaRPr lang="en-US" smtClean="0"/>
          </a:p>
          <a:p>
            <a:pPr eaLnBrk="1" hangingPunct="1">
              <a:spcBef>
                <a:spcPct val="0"/>
              </a:spcBef>
            </a:pPr>
            <a:r>
              <a:rPr lang="en-US" smtClean="0"/>
              <a:t>WRAPT was charged with: </a:t>
            </a:r>
          </a:p>
          <a:p>
            <a:pPr eaLnBrk="1" hangingPunct="1">
              <a:spcBef>
                <a:spcPct val="0"/>
              </a:spcBef>
            </a:pPr>
            <a:r>
              <a:rPr lang="en-US" i="1" smtClean="0"/>
              <a:t>Presenting a redesign of the Libraries’ website, including design and architecture.  The new website will be driven by: </a:t>
            </a:r>
            <a:endParaRPr lang="en-US" sz="1100" smtClean="0"/>
          </a:p>
          <a:p>
            <a:pPr lvl="1" eaLnBrk="1" hangingPunct="1">
              <a:spcBef>
                <a:spcPct val="0"/>
              </a:spcBef>
            </a:pPr>
            <a:r>
              <a:rPr lang="en-US" i="1" smtClean="0"/>
              <a:t>Needs and perspectives of our end users</a:t>
            </a:r>
            <a:endParaRPr lang="en-US" sz="1100" smtClean="0"/>
          </a:p>
          <a:p>
            <a:pPr lvl="1" eaLnBrk="1" hangingPunct="1">
              <a:spcBef>
                <a:spcPct val="0"/>
              </a:spcBef>
            </a:pPr>
            <a:r>
              <a:rPr lang="en-US" i="1" smtClean="0"/>
              <a:t>Metrics that indicate use of services and resources of the current website</a:t>
            </a:r>
            <a:endParaRPr lang="en-US" sz="1100" smtClean="0"/>
          </a:p>
          <a:p>
            <a:pPr lvl="1" eaLnBrk="1" hangingPunct="1">
              <a:spcBef>
                <a:spcPct val="0"/>
              </a:spcBef>
            </a:pPr>
            <a:r>
              <a:rPr lang="en-US" i="1" smtClean="0"/>
              <a:t>ADA and graphics standards</a:t>
            </a:r>
            <a:endParaRPr lang="en-US" sz="1100" smtClean="0"/>
          </a:p>
          <a:p>
            <a:pPr lvl="1" eaLnBrk="1" hangingPunct="1">
              <a:spcBef>
                <a:spcPct val="0"/>
              </a:spcBef>
            </a:pPr>
            <a:r>
              <a:rPr lang="en-US" i="1" smtClean="0"/>
              <a:t>Information architecture best practices</a:t>
            </a:r>
            <a:endParaRPr lang="en-US" sz="1100" smtClean="0"/>
          </a:p>
          <a:p>
            <a:pPr eaLnBrk="1" hangingPunct="1">
              <a:spcBef>
                <a:spcPct val="0"/>
              </a:spcBef>
            </a:pPr>
            <a:r>
              <a:rPr lang="en-US" i="1" smtClean="0"/>
              <a:t> </a:t>
            </a:r>
            <a:endParaRPr lang="en-US" sz="1100" smtClean="0"/>
          </a:p>
          <a:p>
            <a:pPr eaLnBrk="1" hangingPunct="1">
              <a:spcBef>
                <a:spcPct val="0"/>
              </a:spcBef>
            </a:pPr>
            <a:r>
              <a:rPr lang="en-US" i="1" smtClean="0"/>
              <a:t>Seeking input from end users, involve internal stakeholders, and share information and updates as the work progresses.</a:t>
            </a:r>
            <a:endParaRPr lang="en-US" sz="1100" smtClean="0"/>
          </a:p>
          <a:p>
            <a:pPr eaLnBrk="1" hangingPunct="1">
              <a:spcBef>
                <a:spcPct val="0"/>
              </a:spcBef>
            </a:pPr>
            <a:r>
              <a:rPr lang="en-US" i="1" smtClean="0"/>
              <a:t> </a:t>
            </a:r>
            <a:endParaRPr lang="en-US" sz="1100" smtClean="0"/>
          </a:p>
          <a:p>
            <a:pPr eaLnBrk="1" hangingPunct="1">
              <a:spcBef>
                <a:spcPct val="0"/>
              </a:spcBef>
            </a:pPr>
            <a:r>
              <a:rPr lang="en-US" i="1" smtClean="0"/>
              <a:t>Reviewing current procedures and workflows that guide updates, edits, and changes to higher level architecture, and suggest modifications that will allow the website to maintain its design and architectural integrity while still being responsive to an ever-changing information environment.</a:t>
            </a:r>
            <a:endParaRPr lang="en-US" sz="1100"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EB554B-B67B-4FA4-9D8E-8307BDDA31E8}"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A2523-648F-4EB0-AA91-3EC61CB7EA3C}"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Previous website was completely inclusive, with the exception of digital collections (maintained by the Digital Initiatives department). </a:t>
            </a:r>
          </a:p>
          <a:p>
            <a:pPr eaLnBrk="1" hangingPunct="1">
              <a:spcBef>
                <a:spcPct val="0"/>
              </a:spcBef>
            </a:pPr>
            <a:endParaRPr lang="en-US" smtClean="0"/>
          </a:p>
          <a:p>
            <a:pPr eaLnBrk="1" hangingPunct="1">
              <a:spcBef>
                <a:spcPct val="0"/>
              </a:spcBef>
            </a:pPr>
            <a:r>
              <a:rPr lang="en-US" smtClean="0"/>
              <a:t>None of the 793 items were images. The items consisted of only folders, webpages, styling sheets, finding aids, forms, etc.</a:t>
            </a:r>
          </a:p>
          <a:p>
            <a:pPr eaLnBrk="1" hangingPunct="1">
              <a:spcBef>
                <a:spcPct val="0"/>
              </a:spcBef>
            </a:pPr>
            <a:endParaRPr lang="en-US" smtClean="0"/>
          </a:p>
          <a:p>
            <a:pPr eaLnBrk="1" hangingPunct="1">
              <a:spcBef>
                <a:spcPct val="0"/>
              </a:spcBef>
            </a:pPr>
            <a:r>
              <a:rPr lang="en-US" smtClean="0"/>
              <a:t>A lot of the “Others” that got deleted were duplicate files and webpages. For example, we use to have two pages for collections: one by alphabetical and one by subject. The alphabetical page was marked for deletion.  We had old entry forms all the way back from 2008 for our Book Arts Competition. There were 45 webpages that helped to facilitate one exhibit that were marked for deletion.</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F670ED-B21E-4692-A255-0F8CCC2AED72}"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Historical Tour of UCF Buildings is the exhibit that had the 45 webpages marked for deletion. Those 45 pages helped to facilitate that exhibit by enabling users to scroll through the buildings quickly on our sidebar.</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3FD52-E562-4C54-AEC4-ECA281F4E2C5}"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Folders, Others, Styling marked for deletion (40% of website)</a:t>
            </a:r>
          </a:p>
          <a:p>
            <a:pPr eaLnBrk="1" hangingPunct="1">
              <a:spcBef>
                <a:spcPct val="0"/>
              </a:spcBef>
            </a:pPr>
            <a:endParaRPr lang="en-US"/>
          </a:p>
          <a:p>
            <a:pPr eaLnBrk="1" hangingPunct="1">
              <a:spcBef>
                <a:spcPct val="0"/>
              </a:spcBef>
            </a:pPr>
            <a:r>
              <a:rPr lang="en-US"/>
              <a:t>Findings Aids  &amp; Exhibits (half of the website) weren’t able to be migrated into Wordpress so their migration was unknown. </a:t>
            </a:r>
          </a:p>
          <a:p>
            <a:pPr eaLnBrk="1" hangingPunct="1">
              <a:spcBef>
                <a:spcPct val="0"/>
              </a:spcBef>
            </a:pPr>
            <a:endParaRPr lang="en-US"/>
          </a:p>
          <a:p>
            <a:pPr eaLnBrk="1" hangingPunct="1">
              <a:spcBef>
                <a:spcPct val="0"/>
              </a:spcBef>
            </a:pPr>
            <a:r>
              <a:rPr lang="en-US"/>
              <a:t>I was essentially working with 10% of the website.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D66AD-061E-4AD0-8AEB-C2599157E309}"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1FE37E5-EA83-4A36-B744-77B2806966BD}" type="datetimeFigureOut">
              <a:rPr lang="en-US"/>
              <a:pPr>
                <a:defRPr/>
              </a:pPr>
              <a:t>5/10/17</a:t>
            </a:fld>
            <a:endParaRPr lang="en-US"/>
          </a:p>
        </p:txBody>
      </p:sp>
      <p:sp>
        <p:nvSpPr>
          <p:cNvPr id="5" name="Footer Placeholder 4"/>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03CC21-AF12-48D6-A792-7084206D049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19DF03-2A4D-4523-A9EF-6D7847AF2880}" type="datetimeFigureOut">
              <a:rPr lang="en-US"/>
              <a:pPr>
                <a:defRPr/>
              </a:pPr>
              <a:t>5/10/17</a:t>
            </a:fld>
            <a:endParaRPr lang="en-US"/>
          </a:p>
        </p:txBody>
      </p:sp>
      <p:sp>
        <p:nvSpPr>
          <p:cNvPr id="5" name="Footer Placeholder 4"/>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667B-D243-4056-A092-0E3FF72CD3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0D58A5-5DE7-4F26-8639-6C044F832672}" type="datetimeFigureOut">
              <a:rPr lang="en-US"/>
              <a:pPr>
                <a:defRPr/>
              </a:pPr>
              <a:t>5/10/17</a:t>
            </a:fld>
            <a:endParaRPr lang="en-US"/>
          </a:p>
        </p:txBody>
      </p:sp>
      <p:sp>
        <p:nvSpPr>
          <p:cNvPr id="5" name="Footer Placeholder 4"/>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E9272-FC94-47E9-A0EF-B01DF9950E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71979A-C440-43A3-8F07-6C4D775C1A47}" type="datetimeFigureOut">
              <a:rPr lang="en-US"/>
              <a:pPr>
                <a:defRPr/>
              </a:pPr>
              <a:t>5/10/17</a:t>
            </a:fld>
            <a:endParaRPr lang="en-US"/>
          </a:p>
        </p:txBody>
      </p:sp>
      <p:sp>
        <p:nvSpPr>
          <p:cNvPr id="5" name="Footer Placeholder 4"/>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6200" y="6567488"/>
            <a:ext cx="552450" cy="280987"/>
          </a:xfrm>
        </p:spPr>
        <p:txBody>
          <a:bodyPr/>
          <a:lstStyle>
            <a:lvl1pPr algn="l">
              <a:defRPr/>
            </a:lvl1pPr>
          </a:lstStyle>
          <a:p>
            <a:pPr>
              <a:defRPr/>
            </a:pPr>
            <a:fld id="{8E279877-2044-4EA4-BF78-F35B902CF2C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6E62E8-0231-45D2-B623-2104407AF7E6}" type="datetimeFigureOut">
              <a:rPr lang="en-US"/>
              <a:pPr>
                <a:defRPr/>
              </a:pPr>
              <a:t>5/10/17</a:t>
            </a:fld>
            <a:endParaRPr lang="en-US"/>
          </a:p>
        </p:txBody>
      </p:sp>
      <p:sp>
        <p:nvSpPr>
          <p:cNvPr id="5" name="Footer Placeholder 4"/>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5E4890-4B53-4C95-9D4F-37783B6D5A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BCDE2C6F-B48C-4BEB-8303-8E389CC67A29}" type="datetimeFigureOut">
              <a:rPr lang="en-US"/>
              <a:pPr>
                <a:defRPr/>
              </a:pPr>
              <a:t>5/10/17</a:t>
            </a:fld>
            <a:endParaRPr lang="en-US"/>
          </a:p>
        </p:txBody>
      </p:sp>
      <p:sp>
        <p:nvSpPr>
          <p:cNvPr id="6" name="Footer Placeholder 5"/>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DC53DF2-ACCA-4004-B308-275162B1877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AF2C18F2-CC45-4086-A38F-9309A9B39C54}" type="datetimeFigureOut">
              <a:rPr lang="en-US"/>
              <a:pPr>
                <a:defRPr/>
              </a:pPr>
              <a:t>5/10/17</a:t>
            </a:fld>
            <a:endParaRPr lang="en-US"/>
          </a:p>
        </p:txBody>
      </p:sp>
      <p:sp>
        <p:nvSpPr>
          <p:cNvPr id="8" name="Footer Placeholder 7"/>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F8243CC-EAD5-4252-B8BC-F2C091D7BD1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3" name="Title 1"/>
          <p:cNvSpPr txBox="1">
            <a:spLocks/>
          </p:cNvSpPr>
          <p:nvPr userDrawn="1"/>
        </p:nvSpPr>
        <p:spPr>
          <a:xfrm>
            <a:off x="406400" y="365125"/>
            <a:ext cx="7096125" cy="1428750"/>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fontAlgn="auto">
              <a:spcAft>
                <a:spcPts val="0"/>
              </a:spcAft>
              <a:defRPr/>
            </a:pPr>
            <a:endParaRPr lang="en-US" dirty="0"/>
          </a:p>
        </p:txBody>
      </p:sp>
      <p:sp>
        <p:nvSpPr>
          <p:cNvPr id="8" name="Chart Placeholder 7"/>
          <p:cNvSpPr>
            <a:spLocks noGrp="1"/>
          </p:cNvSpPr>
          <p:nvPr>
            <p:ph type="chart" sz="quarter" idx="13"/>
          </p:nvPr>
        </p:nvSpPr>
        <p:spPr>
          <a:xfrm>
            <a:off x="406581" y="1939895"/>
            <a:ext cx="8472500" cy="4050707"/>
          </a:xfrm>
        </p:spPr>
        <p:txBody>
          <a:bodyPr rtlCol="0">
            <a:normAutofit/>
          </a:bodyPr>
          <a:lstStyle/>
          <a:p>
            <a:pPr lvl="0"/>
            <a:r>
              <a:rPr lang="en-US" noProof="0" smtClean="0"/>
              <a:t>Click icon to add chart</a:t>
            </a:r>
            <a:endParaRPr lang="en-US" noProof="0" dirty="0"/>
          </a:p>
        </p:txBody>
      </p:sp>
      <p:sp>
        <p:nvSpPr>
          <p:cNvPr id="4" name="Slide Number Placeholder 4"/>
          <p:cNvSpPr>
            <a:spLocks noGrp="1"/>
          </p:cNvSpPr>
          <p:nvPr>
            <p:ph type="sldNum" sz="quarter" idx="14"/>
          </p:nvPr>
        </p:nvSpPr>
        <p:spPr/>
        <p:txBody>
          <a:bodyPr/>
          <a:lstStyle>
            <a:lvl1pPr>
              <a:defRPr/>
            </a:lvl1pPr>
          </a:lstStyle>
          <a:p>
            <a:pPr>
              <a:defRPr/>
            </a:pPr>
            <a:fld id="{1580638C-0D7D-40E5-B785-CCD218D234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FD32F47-D699-4395-8DB2-565D0E8E2BD7}" type="datetimeFigureOut">
              <a:rPr lang="en-US"/>
              <a:pPr>
                <a:defRPr/>
              </a:pPr>
              <a:t>5/10/17</a:t>
            </a:fld>
            <a:endParaRPr lang="en-US"/>
          </a:p>
        </p:txBody>
      </p:sp>
      <p:sp>
        <p:nvSpPr>
          <p:cNvPr id="3" name="Footer Placeholder 2"/>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0D404F-D58B-45B8-B35F-8EBA17130A6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EE28567-CD4D-4ABB-B929-23BBC59B28D0}" type="datetimeFigureOut">
              <a:rPr lang="en-US"/>
              <a:pPr>
                <a:defRPr/>
              </a:pPr>
              <a:t>5/10/17</a:t>
            </a:fld>
            <a:endParaRPr lang="en-US"/>
          </a:p>
        </p:txBody>
      </p:sp>
      <p:sp>
        <p:nvSpPr>
          <p:cNvPr id="6" name="Footer Placeholder 5"/>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519D0D-9F20-469F-B07A-27DC443202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F222792-57CA-492E-AC38-D0139C2B6ED1}" type="datetimeFigureOut">
              <a:rPr lang="en-US"/>
              <a:pPr>
                <a:defRPr/>
              </a:pPr>
              <a:t>5/10/17</a:t>
            </a:fld>
            <a:endParaRPr lang="en-US"/>
          </a:p>
        </p:txBody>
      </p:sp>
      <p:sp>
        <p:nvSpPr>
          <p:cNvPr id="6" name="Footer Placeholder 5"/>
          <p:cNvSpPr>
            <a:spLocks noGrp="1"/>
          </p:cNvSpPr>
          <p:nvPr>
            <p:ph type="ftr" sz="quarter" idx="11"/>
          </p:nvPr>
        </p:nvSpPr>
        <p:spPr>
          <a:xfrm>
            <a:off x="628650" y="6513513"/>
            <a:ext cx="4908550" cy="207962"/>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7C758E6-A3AE-4BB7-A0C8-238F035EA03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488"/>
            <a:ext cx="9144000" cy="290512"/>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27"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67488"/>
            <a:ext cx="1914525" cy="273050"/>
          </a:xfrm>
          <a:prstGeom prst="rect">
            <a:avLst/>
          </a:prstGeom>
        </p:spPr>
        <p:txBody>
          <a:bodyPr vert="horz" lIns="91440" tIns="45720" rIns="91440" bIns="45720" rtlCol="0" anchor="ctr"/>
          <a:lstStyle>
            <a:lvl1pPr algn="l" fontAlgn="auto">
              <a:spcBef>
                <a:spcPts val="0"/>
              </a:spcBef>
              <a:spcAft>
                <a:spcPts val="0"/>
              </a:spcAft>
              <a:defRPr sz="950" b="0" i="0">
                <a:solidFill>
                  <a:schemeClr val="bg1"/>
                </a:solidFill>
                <a:latin typeface="Helvetica Neue" charset="0"/>
                <a:ea typeface="Helvetica Neue" charset="0"/>
                <a:cs typeface="Helvetica Neue" charset="0"/>
              </a:defRPr>
            </a:lvl1pPr>
          </a:lstStyle>
          <a:p>
            <a:pPr>
              <a:defRPr/>
            </a:pPr>
            <a:fld id="{EF116466-3F75-4CC6-9F4F-7FA8482C7993}" type="datetimeFigureOut">
              <a:rPr lang="en-US"/>
              <a:pPr>
                <a:defRPr/>
              </a:pPr>
              <a:t>5/10/17</a:t>
            </a:fld>
            <a:endParaRPr lang="en-US" dirty="0"/>
          </a:p>
        </p:txBody>
      </p:sp>
      <p:sp>
        <p:nvSpPr>
          <p:cNvPr id="6" name="Slide Number Placeholder 5"/>
          <p:cNvSpPr>
            <a:spLocks noGrp="1"/>
          </p:cNvSpPr>
          <p:nvPr>
            <p:ph type="sldNum" sz="quarter" idx="4"/>
          </p:nvPr>
        </p:nvSpPr>
        <p:spPr>
          <a:xfrm>
            <a:off x="0" y="6567488"/>
            <a:ext cx="628650" cy="280987"/>
          </a:xfrm>
          <a:prstGeom prst="rect">
            <a:avLst/>
          </a:prstGeom>
        </p:spPr>
        <p:txBody>
          <a:bodyPr vert="horz" lIns="91440" tIns="45720" rIns="91440" bIns="45720" rtlCol="0" anchor="ctr"/>
          <a:lstStyle>
            <a:lvl1pPr algn="r" fontAlgn="auto">
              <a:spcBef>
                <a:spcPts val="0"/>
              </a:spcBef>
              <a:spcAft>
                <a:spcPts val="0"/>
              </a:spcAft>
              <a:defRPr sz="1300" b="0" i="0">
                <a:solidFill>
                  <a:schemeClr val="bg1"/>
                </a:solidFill>
                <a:latin typeface="Helvetica" charset="0"/>
                <a:ea typeface="Helvetica" charset="0"/>
                <a:cs typeface="Helvetica" charset="0"/>
              </a:defRPr>
            </a:lvl1pPr>
          </a:lstStyle>
          <a:p>
            <a:pPr>
              <a:defRPr/>
            </a:pPr>
            <a:fld id="{55F70623-B59D-472E-A80D-5AA98950CC37}" type="slidenum">
              <a:rPr lang="en-US"/>
              <a:pPr>
                <a:defRPr/>
              </a:pPr>
              <a:t>‹#›</a:t>
            </a:fld>
            <a:endParaRPr lang="en-US" dirty="0"/>
          </a:p>
        </p:txBody>
      </p:sp>
      <p:pic>
        <p:nvPicPr>
          <p:cNvPr id="1031" name="Picture 7"/>
          <p:cNvPicPr>
            <a:picLocks noChangeAspect="1"/>
          </p:cNvPicPr>
          <p:nvPr userDrawn="1"/>
        </p:nvPicPr>
        <p:blipFill>
          <a:blip r:embed="rId13"/>
          <a:srcRect/>
          <a:stretch>
            <a:fillRect/>
          </a:stretch>
        </p:blipFill>
        <p:spPr bwMode="auto">
          <a:xfrm>
            <a:off x="8415338" y="6086475"/>
            <a:ext cx="571500" cy="771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Helvetica Neue Medium" charset="0"/>
          <a:ea typeface="Helvetica Neue Medium" charset="0"/>
          <a:cs typeface="Helvetica Neue Medium" charset="0"/>
        </a:defRPr>
      </a:lvl1pPr>
      <a:lvl2pPr algn="l" rtl="0" eaLnBrk="0" fontAlgn="base" hangingPunct="0">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2pPr>
      <a:lvl3pPr algn="l" rtl="0" eaLnBrk="0" fontAlgn="base" hangingPunct="0">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3pPr>
      <a:lvl4pPr algn="l" rtl="0" eaLnBrk="0" fontAlgn="base" hangingPunct="0">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4pPr>
      <a:lvl5pPr algn="l" rtl="0" eaLnBrk="0" fontAlgn="base" hangingPunct="0">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5pPr>
      <a:lvl6pPr marL="457200" algn="l" rtl="0" fontAlgn="base">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6pPr>
      <a:lvl7pPr marL="914400" algn="l" rtl="0" fontAlgn="base">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7pPr>
      <a:lvl8pPr marL="1371600" algn="l" rtl="0" fontAlgn="base">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8pPr>
      <a:lvl9pPr marL="1828800" algn="l" rtl="0" fontAlgn="base">
        <a:lnSpc>
          <a:spcPct val="90000"/>
        </a:lnSpc>
        <a:spcBef>
          <a:spcPct val="0"/>
        </a:spcBef>
        <a:spcAft>
          <a:spcPct val="0"/>
        </a:spcAft>
        <a:defRPr sz="4400">
          <a:solidFill>
            <a:schemeClr val="tx1"/>
          </a:solidFill>
          <a:latin typeface="Helvetica Neue Medium" pitchFamily="-72" charset="0"/>
          <a:ea typeface="Helvetica Neue Medium" pitchFamily="-72" charset="0"/>
          <a:cs typeface="Helvetica Neue Medium" pitchFamily="-72" charset="0"/>
        </a:defRPr>
      </a:lvl9pPr>
    </p:titleStyle>
    <p:bodyStyle>
      <a:lvl1pPr marL="228600" indent="-228600" algn="l" rtl="0" eaLnBrk="0" fontAlgn="base" hangingPunct="0">
        <a:lnSpc>
          <a:spcPct val="90000"/>
        </a:lnSpc>
        <a:spcBef>
          <a:spcPts val="1000"/>
        </a:spcBef>
        <a:spcAft>
          <a:spcPct val="0"/>
        </a:spcAft>
        <a:buFont typeface="Arial" pitchFamily="-72" charset="0"/>
        <a:buChar char="•"/>
        <a:defRPr sz="2800" kern="1200">
          <a:solidFill>
            <a:schemeClr val="tx1"/>
          </a:solidFill>
          <a:latin typeface="Helvetica Neue" charset="0"/>
          <a:ea typeface="Helvetica Neue" charset="0"/>
          <a:cs typeface="Helvetica Neue" charset="0"/>
        </a:defRPr>
      </a:lvl1pPr>
      <a:lvl2pPr marL="685800" indent="-228600" algn="l" rtl="0" eaLnBrk="0" fontAlgn="base" hangingPunct="0">
        <a:lnSpc>
          <a:spcPct val="90000"/>
        </a:lnSpc>
        <a:spcBef>
          <a:spcPts val="500"/>
        </a:spcBef>
        <a:spcAft>
          <a:spcPct val="0"/>
        </a:spcAft>
        <a:buFont typeface="Arial" pitchFamily="-72" charset="0"/>
        <a:buChar char="•"/>
        <a:defRPr sz="2400" kern="1200">
          <a:solidFill>
            <a:schemeClr val="tx1"/>
          </a:solidFill>
          <a:latin typeface="Helvetica Neue" charset="0"/>
          <a:ea typeface="Helvetica Neue" charset="0"/>
          <a:cs typeface="Helvetica Neue" charset="0"/>
        </a:defRPr>
      </a:lvl2pPr>
      <a:lvl3pPr marL="1143000" indent="-228600" algn="l" rtl="0" eaLnBrk="0" fontAlgn="base" hangingPunct="0">
        <a:lnSpc>
          <a:spcPct val="90000"/>
        </a:lnSpc>
        <a:spcBef>
          <a:spcPts val="500"/>
        </a:spcBef>
        <a:spcAft>
          <a:spcPct val="0"/>
        </a:spcAft>
        <a:buFont typeface="Arial" pitchFamily="-72" charset="0"/>
        <a:buChar char="•"/>
        <a:defRPr sz="2000" kern="1200">
          <a:solidFill>
            <a:schemeClr val="tx1"/>
          </a:solidFill>
          <a:latin typeface="Helvetica Neue" charset="0"/>
          <a:ea typeface="Helvetica Neue" charset="0"/>
          <a:cs typeface="Helvetica Neue" charset="0"/>
        </a:defRPr>
      </a:lvl3pPr>
      <a:lvl4pPr marL="16002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Helvetica Neue" charset="0"/>
          <a:ea typeface="Helvetica Neue" charset="0"/>
          <a:cs typeface="Helvetica Neue" charset="0"/>
        </a:defRPr>
      </a:lvl4pPr>
      <a:lvl5pPr marL="2057400" indent="-228600" algn="l" rtl="0" eaLnBrk="0" fontAlgn="base" hangingPunct="0">
        <a:lnSpc>
          <a:spcPct val="90000"/>
        </a:lnSpc>
        <a:spcBef>
          <a:spcPts val="500"/>
        </a:spcBef>
        <a:spcAft>
          <a:spcPct val="0"/>
        </a:spcAft>
        <a:buFont typeface="Arial" pitchFamily="-72" charset="0"/>
        <a:buChar char="•"/>
        <a:defRPr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SpecialCollectionsUniversityArchives"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witter.com/UCFSCUA" TargetMode="External"/><Relationship Id="rId7" Type="http://schemas.openxmlformats.org/officeDocument/2006/relationships/image" Target="../media/image5.png"/><Relationship Id="rId8" Type="http://schemas.openxmlformats.org/officeDocument/2006/relationships/hyperlink" Target="https://ucfscua.tumblr.com/" TargetMode="External"/><Relationship Id="rId9"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http://pitt.libguides.com/SORT" TargetMode="External"/><Relationship Id="rId4" Type="http://schemas.openxmlformats.org/officeDocument/2006/relationships/hyperlink" Target="https://sites.duke.edu/yoloatua/"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SpecialCollectionsUniversityArchives"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witter.com/UCFSCUA" TargetMode="External"/><Relationship Id="rId7" Type="http://schemas.openxmlformats.org/officeDocument/2006/relationships/image" Target="../media/image5.png"/><Relationship Id="rId8" Type="http://schemas.openxmlformats.org/officeDocument/2006/relationships/hyperlink" Target="https://ucfscua.tumblr.com/" TargetMode="External"/><Relationship Id="rId9"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a:stretch>
            <a:fillRect/>
          </a:stretch>
        </p:blipFill>
        <p:spPr bwMode="auto">
          <a:xfrm>
            <a:off x="0" y="0"/>
            <a:ext cx="9140825" cy="6858000"/>
          </a:xfrm>
          <a:prstGeom prst="rect">
            <a:avLst/>
          </a:prstGeom>
          <a:noFill/>
          <a:ln w="9525">
            <a:noFill/>
            <a:miter lim="800000"/>
            <a:headEnd/>
            <a:tailEnd/>
          </a:ln>
        </p:spPr>
      </p:pic>
      <p:sp>
        <p:nvSpPr>
          <p:cNvPr id="2" name="Title 1"/>
          <p:cNvSpPr>
            <a:spLocks noGrp="1"/>
          </p:cNvSpPr>
          <p:nvPr>
            <p:ph type="ctrTitle"/>
          </p:nvPr>
        </p:nvSpPr>
        <p:spPr>
          <a:xfrm>
            <a:off x="0" y="5649913"/>
            <a:ext cx="8142288" cy="1208087"/>
          </a:xfrm>
        </p:spPr>
        <p:txBody>
          <a:bodyPr rtlCol="0">
            <a:noAutofit/>
          </a:bodyPr>
          <a:lstStyle/>
          <a:p>
            <a:pPr algn="l" eaLnBrk="1" fontAlgn="auto" hangingPunct="1">
              <a:lnSpc>
                <a:spcPts val="4200"/>
              </a:lnSpc>
              <a:spcAft>
                <a:spcPts val="0"/>
              </a:spcAft>
              <a:defRPr/>
            </a:pPr>
            <a:r>
              <a:rPr lang="en-US" sz="5400" b="1" kern="0" dirty="0" smtClean="0">
                <a:solidFill>
                  <a:schemeClr val="bg1"/>
                </a:solidFill>
                <a:latin typeface="Helvetica" charset="0"/>
                <a:ea typeface="Helvetica" charset="0"/>
                <a:cs typeface="Helvetica" charset="0"/>
              </a:rPr>
              <a:t>Adventures </a:t>
            </a:r>
            <a:br>
              <a:rPr lang="en-US" sz="5400" b="1" kern="0" dirty="0" smtClean="0">
                <a:solidFill>
                  <a:schemeClr val="bg1"/>
                </a:solidFill>
                <a:latin typeface="Helvetica" charset="0"/>
                <a:ea typeface="Helvetica" charset="0"/>
                <a:cs typeface="Helvetica" charset="0"/>
              </a:rPr>
            </a:br>
            <a:r>
              <a:rPr lang="en-US" sz="5400" b="1" kern="0" dirty="0" smtClean="0">
                <a:solidFill>
                  <a:schemeClr val="bg1"/>
                </a:solidFill>
                <a:latin typeface="Helvetica" charset="0"/>
                <a:ea typeface="Helvetica" charset="0"/>
                <a:cs typeface="Helvetica" charset="0"/>
              </a:rPr>
              <a:t>in a Mandated </a:t>
            </a:r>
            <a:br>
              <a:rPr lang="en-US" sz="5400" b="1" kern="0" dirty="0" smtClean="0">
                <a:solidFill>
                  <a:schemeClr val="bg1"/>
                </a:solidFill>
                <a:latin typeface="Helvetica" charset="0"/>
                <a:ea typeface="Helvetica" charset="0"/>
                <a:cs typeface="Helvetica" charset="0"/>
              </a:rPr>
            </a:br>
            <a:r>
              <a:rPr lang="en-US" sz="5400" b="1" kern="0" dirty="0" smtClean="0">
                <a:solidFill>
                  <a:schemeClr val="bg1"/>
                </a:solidFill>
                <a:latin typeface="Helvetica" charset="0"/>
                <a:ea typeface="Helvetica" charset="0"/>
                <a:cs typeface="Helvetica" charset="0"/>
              </a:rPr>
              <a:t>Website Redesign</a:t>
            </a:r>
            <a:r>
              <a:rPr lang="en-US" sz="3600" b="1" dirty="0" smtClean="0">
                <a:solidFill>
                  <a:schemeClr val="bg1"/>
                </a:solidFill>
                <a:latin typeface="Helvetica" charset="0"/>
                <a:ea typeface="Helvetica" charset="0"/>
                <a:cs typeface="Helvetica" charset="0"/>
              </a:rPr>
              <a:t/>
            </a:r>
            <a:br>
              <a:rPr lang="en-US" sz="3600" b="1" dirty="0" smtClean="0">
                <a:solidFill>
                  <a:schemeClr val="bg1"/>
                </a:solidFill>
                <a:latin typeface="Helvetica" charset="0"/>
                <a:ea typeface="Helvetica" charset="0"/>
                <a:cs typeface="Helvetica" charset="0"/>
              </a:rPr>
            </a:br>
            <a:r>
              <a:rPr lang="en-US" sz="1800" b="1" dirty="0" smtClean="0">
                <a:solidFill>
                  <a:schemeClr val="bg1"/>
                </a:solidFill>
                <a:latin typeface="Helvetica" charset="0"/>
                <a:ea typeface="Helvetica" charset="0"/>
                <a:cs typeface="Helvetica" charset="0"/>
              </a:rPr>
              <a:t>Mary Rubin</a:t>
            </a:r>
            <a:endParaRPr lang="en-US" sz="1800" b="1" dirty="0">
              <a:solidFill>
                <a:schemeClr val="bg1"/>
              </a:solidFill>
              <a:latin typeface="Helvetica" charset="0"/>
              <a:ea typeface="Helvetica" charset="0"/>
              <a:cs typeface="Helvetica" charset="0"/>
            </a:endParaRPr>
          </a:p>
        </p:txBody>
      </p:sp>
      <p:pic>
        <p:nvPicPr>
          <p:cNvPr id="15363" name="Picture 5"/>
          <p:cNvPicPr>
            <a:picLocks noChangeAspect="1"/>
          </p:cNvPicPr>
          <p:nvPr/>
        </p:nvPicPr>
        <p:blipFill>
          <a:blip r:embed="rId4"/>
          <a:srcRect/>
          <a:stretch>
            <a:fillRect/>
          </a:stretch>
        </p:blipFill>
        <p:spPr bwMode="auto">
          <a:xfrm>
            <a:off x="8415338" y="6086475"/>
            <a:ext cx="5715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1: Inventory (cont.)</a:t>
            </a:r>
          </a:p>
        </p:txBody>
      </p:sp>
      <p:sp>
        <p:nvSpPr>
          <p:cNvPr id="32770" name="Content Placeholder 2"/>
          <p:cNvSpPr>
            <a:spLocks noGrp="1"/>
          </p:cNvSpPr>
          <p:nvPr>
            <p:ph idx="1"/>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Task 1: Inventorying and cleaning up current pages / Identify pages for sharing</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SCUA had 793 items that made up its website</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To be “archived” (6%):</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 50</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Needed for new website (54%):</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Finding Aids: 144</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 253</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Forms: 2</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Tables: 6</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Content: 24</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33388" y="315913"/>
            <a:ext cx="8710612" cy="1325562"/>
          </a:xfrm>
        </p:spPr>
        <p:txBody>
          <a:bodyPr/>
          <a:lstStyle/>
          <a:p>
            <a:pPr eaLnBrk="1" hangingPunct="1"/>
            <a:r>
              <a:rPr lang="en-US" b="1" smtClean="0">
                <a:latin typeface="Helvetica" pitchFamily="-72" charset="0"/>
                <a:ea typeface="Helvetica" pitchFamily="-72" charset="0"/>
                <a:cs typeface="Helvetica" pitchFamily="-72" charset="0"/>
              </a:rPr>
              <a:t>Task 1: Tables, now a LibGuide</a:t>
            </a:r>
          </a:p>
        </p:txBody>
      </p:sp>
      <p:pic>
        <p:nvPicPr>
          <p:cNvPr id="34818" name="Picture 4"/>
          <p:cNvPicPr>
            <a:picLocks noChangeAspect="1" noChangeArrowheads="1"/>
          </p:cNvPicPr>
          <p:nvPr/>
        </p:nvPicPr>
        <p:blipFill>
          <a:blip r:embed="rId3"/>
          <a:srcRect/>
          <a:stretch>
            <a:fillRect/>
          </a:stretch>
        </p:blipFill>
        <p:spPr bwMode="auto">
          <a:xfrm>
            <a:off x="995363" y="1343025"/>
            <a:ext cx="6686550" cy="5108575"/>
          </a:xfrm>
          <a:prstGeom prst="rect">
            <a:avLst/>
          </a:prstGeom>
          <a:noFill/>
          <a:ln w="9525">
            <a:noFill/>
            <a:miter lim="800000"/>
            <a:headEnd/>
            <a:tailEnd/>
          </a:ln>
        </p:spPr>
      </p:pic>
      <p:sp>
        <p:nvSpPr>
          <p:cNvPr id="34819" name="Text Box 5"/>
          <p:cNvSpPr txBox="1">
            <a:spLocks noChangeArrowheads="1"/>
          </p:cNvSpPr>
          <p:nvPr/>
        </p:nvSpPr>
        <p:spPr bwMode="auto">
          <a:xfrm>
            <a:off x="1227138" y="6491288"/>
            <a:ext cx="5832475" cy="366712"/>
          </a:xfrm>
          <a:prstGeom prst="rect">
            <a:avLst/>
          </a:prstGeom>
          <a:noFill/>
          <a:ln w="9525">
            <a:noFill/>
            <a:miter lim="800000"/>
            <a:headEnd/>
            <a:tailEnd/>
          </a:ln>
        </p:spPr>
        <p:txBody>
          <a:bodyPr wrap="none">
            <a:prstTxWarp prst="textNoShape">
              <a:avLst/>
            </a:prstTxWarp>
            <a:spAutoFit/>
          </a:bodyPr>
          <a:lstStyle/>
          <a:p>
            <a:r>
              <a:rPr lang="en-US" sz="1800">
                <a:latin typeface="Calibri" pitchFamily="-72" charset="0"/>
              </a:rPr>
              <a:t>http://guides.ucf.edu/FloridaArchivesManuscriptsRepository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1: Shared Pages</a:t>
            </a:r>
          </a:p>
        </p:txBody>
      </p:sp>
      <p:sp>
        <p:nvSpPr>
          <p:cNvPr id="36866" name="Content Placeholder 2"/>
          <p:cNvSpPr>
            <a:spLocks noGrp="1"/>
          </p:cNvSpPr>
          <p:nvPr>
            <p:ph idx="1"/>
          </p:nvPr>
        </p:nvSpPr>
        <p:spPr>
          <a:xfrm>
            <a:off x="498475" y="1825625"/>
            <a:ext cx="7886700" cy="5032375"/>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Shared pages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Collections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Policies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Copyright</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Book and Gift Donations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Build Our Collection*</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Nested under “Services for Faculty”</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Schedule an Appointment*</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We got our own form!</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Hours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1: Shared Pages, hours</a:t>
            </a:r>
          </a:p>
        </p:txBody>
      </p:sp>
      <p:pic>
        <p:nvPicPr>
          <p:cNvPr id="38914" name="Picture 5"/>
          <p:cNvPicPr>
            <a:picLocks noChangeAspect="1" noChangeArrowheads="1"/>
          </p:cNvPicPr>
          <p:nvPr/>
        </p:nvPicPr>
        <p:blipFill>
          <a:blip r:embed="rId3"/>
          <a:srcRect/>
          <a:stretch>
            <a:fillRect/>
          </a:stretch>
        </p:blipFill>
        <p:spPr bwMode="auto">
          <a:xfrm>
            <a:off x="795338" y="1481138"/>
            <a:ext cx="7373937"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433388" y="315913"/>
            <a:ext cx="8710612" cy="1325562"/>
          </a:xfrm>
        </p:spPr>
        <p:txBody>
          <a:bodyPr/>
          <a:lstStyle/>
          <a:p>
            <a:pPr eaLnBrk="1" hangingPunct="1"/>
            <a:r>
              <a:rPr lang="en-US" b="1" smtClean="0">
                <a:latin typeface="Helvetica" pitchFamily="-72" charset="0"/>
                <a:ea typeface="Helvetica" pitchFamily="-72" charset="0"/>
                <a:cs typeface="Helvetica" pitchFamily="-72" charset="0"/>
              </a:rPr>
              <a:t>Task 1: Shared Pages, hours</a:t>
            </a:r>
          </a:p>
        </p:txBody>
      </p:sp>
      <p:pic>
        <p:nvPicPr>
          <p:cNvPr id="40962" name="Picture 3"/>
          <p:cNvPicPr>
            <a:picLocks noChangeAspect="1" noChangeArrowheads="1"/>
          </p:cNvPicPr>
          <p:nvPr/>
        </p:nvPicPr>
        <p:blipFill>
          <a:blip r:embed="rId3"/>
          <a:srcRect/>
          <a:stretch>
            <a:fillRect/>
          </a:stretch>
        </p:blipFill>
        <p:spPr bwMode="auto">
          <a:xfrm>
            <a:off x="568325" y="1382713"/>
            <a:ext cx="7751763" cy="511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388" y="26988"/>
            <a:ext cx="7886700" cy="687387"/>
          </a:xfrm>
        </p:spPr>
        <p:txBody>
          <a:bodyPr rtlCol="0">
            <a:normAutofit fontScale="90000"/>
          </a:bodyPr>
          <a:lstStyle/>
          <a:p>
            <a:pPr eaLnBrk="1" fontAlgn="auto" hangingPunct="1">
              <a:spcAft>
                <a:spcPts val="0"/>
              </a:spcAft>
              <a:defRPr/>
            </a:pPr>
            <a:r>
              <a:rPr lang="en-US" b="1" dirty="0" smtClean="0">
                <a:latin typeface="Helvetica" charset="0"/>
                <a:ea typeface="Helvetica" charset="0"/>
                <a:cs typeface="Helvetica" charset="0"/>
              </a:rPr>
              <a:t>New Website</a:t>
            </a:r>
            <a:endParaRPr lang="en-US" b="1" dirty="0">
              <a:latin typeface="Helvetica" charset="0"/>
              <a:ea typeface="Helvetica" charset="0"/>
              <a:cs typeface="Helvetica" charset="0"/>
            </a:endParaRPr>
          </a:p>
        </p:txBody>
      </p:sp>
      <p:pic>
        <p:nvPicPr>
          <p:cNvPr id="43010" name="Picture 2"/>
          <p:cNvPicPr>
            <a:picLocks noChangeAspect="1"/>
          </p:cNvPicPr>
          <p:nvPr/>
        </p:nvPicPr>
        <p:blipFill>
          <a:blip r:embed="rId3"/>
          <a:srcRect/>
          <a:stretch>
            <a:fillRect/>
          </a:stretch>
        </p:blipFill>
        <p:spPr bwMode="auto">
          <a:xfrm>
            <a:off x="588963" y="676275"/>
            <a:ext cx="7573962"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Content</a:t>
            </a:r>
          </a:p>
        </p:txBody>
      </p:sp>
      <p:sp>
        <p:nvSpPr>
          <p:cNvPr id="45058" name="Content Placeholder 2"/>
          <p:cNvSpPr>
            <a:spLocks noGrp="1"/>
          </p:cNvSpPr>
          <p:nvPr>
            <p:ph idx="1"/>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Task 2: Content Analysis, Recommendations &amp; Focus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Analysis &amp; Recommendations: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Eliminate jargon or explain in context</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Special Collections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University Archives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Monographs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Serials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Manuscripts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Finding Aids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Add more graphics, maps, or photos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 a solution to host finding aids and other unique content</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Solutions</a:t>
            </a:r>
          </a:p>
        </p:txBody>
      </p:sp>
      <p:sp>
        <p:nvSpPr>
          <p:cNvPr id="47106" name="Content Placeholder 2"/>
          <p:cNvSpPr>
            <a:spLocks noGrp="1"/>
          </p:cNvSpPr>
          <p:nvPr>
            <p:ph idx="1"/>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Task 2: Content Analysis, Recommendations &amp; Focus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Analysis &amp; Recommendations: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 a solution to host finding aids and other unique content</a:t>
            </a:r>
          </a:p>
          <a:p>
            <a:pPr lvl="2"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Finding Aid Solution: Archon, hosted by FLVC*</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Other Content Solution: STARS, UCF’s instance of Bepress’ Digital Commons</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a:xfrm>
            <a:off x="354013" y="14288"/>
            <a:ext cx="7886700" cy="744537"/>
          </a:xfrm>
        </p:spPr>
        <p:txBody>
          <a:bodyPr/>
          <a:lstStyle/>
          <a:p>
            <a:pPr eaLnBrk="1" hangingPunct="1"/>
            <a:r>
              <a:rPr lang="en-US" b="1" smtClean="0">
                <a:latin typeface="Helvetica" pitchFamily="-72" charset="0"/>
                <a:ea typeface="Helvetica" pitchFamily="-72" charset="0"/>
                <a:cs typeface="Helvetica" pitchFamily="-72" charset="0"/>
              </a:rPr>
              <a:t>Previous Finding Aids</a:t>
            </a:r>
          </a:p>
        </p:txBody>
      </p:sp>
      <p:pic>
        <p:nvPicPr>
          <p:cNvPr id="49154" name="Picture 4"/>
          <p:cNvPicPr>
            <a:picLocks noChangeAspect="1"/>
          </p:cNvPicPr>
          <p:nvPr/>
        </p:nvPicPr>
        <p:blipFill>
          <a:blip r:embed="rId3"/>
          <a:srcRect/>
          <a:stretch>
            <a:fillRect/>
          </a:stretch>
        </p:blipFill>
        <p:spPr bwMode="auto">
          <a:xfrm>
            <a:off x="739775" y="758825"/>
            <a:ext cx="7115175" cy="575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Finding Aid Solution</a:t>
            </a:r>
          </a:p>
        </p:txBody>
      </p:sp>
      <p:sp>
        <p:nvSpPr>
          <p:cNvPr id="51202" name="Content Placeholder 2"/>
          <p:cNvSpPr>
            <a:spLocks noGrp="1"/>
          </p:cNvSpPr>
          <p:nvPr>
            <p:ph idx="1"/>
          </p:nvPr>
        </p:nvSpPr>
        <p:spPr>
          <a:xfrm>
            <a:off x="498475" y="1825625"/>
            <a:ext cx="7886700" cy="4351338"/>
          </a:xfrm>
        </p:spPr>
        <p:txBody>
          <a:bodyPr/>
          <a:lstStyle/>
          <a:p>
            <a:pPr eaLnBrk="1" hangingPunct="1">
              <a:spcBef>
                <a:spcPct val="0"/>
              </a:spcBef>
            </a:pPr>
            <a:r>
              <a:rPr lang="en-US" smtClean="0">
                <a:latin typeface="Helvetica Neue" pitchFamily="-72" charset="0"/>
                <a:ea typeface="Helvetica Neue" pitchFamily="-72" charset="0"/>
                <a:cs typeface="Helvetica Neue" pitchFamily="-72" charset="0"/>
              </a:rPr>
              <a:t>Finding Aid Solution: Archon, hosted by FLVC*</a:t>
            </a:r>
          </a:p>
          <a:p>
            <a:pPr lvl="1" eaLnBrk="1" hangingPunct="1">
              <a:spcBef>
                <a:spcPct val="0"/>
              </a:spcBef>
            </a:pPr>
            <a:r>
              <a:rPr lang="en-US" smtClean="0">
                <a:latin typeface="Helvetica Neue" pitchFamily="-72" charset="0"/>
                <a:ea typeface="Helvetica Neue" pitchFamily="-72" charset="0"/>
                <a:cs typeface="Helvetica Neue" pitchFamily="-72" charset="0"/>
              </a:rPr>
              <a:t>Test migration</a:t>
            </a:r>
          </a:p>
          <a:p>
            <a:pPr lvl="1" eaLnBrk="1" hangingPunct="1">
              <a:spcBef>
                <a:spcPct val="0"/>
              </a:spcBef>
            </a:pPr>
            <a:r>
              <a:rPr lang="en-US" smtClean="0">
                <a:latin typeface="Helvetica Neue" pitchFamily="-72" charset="0"/>
                <a:ea typeface="Helvetica Neue" pitchFamily="-72" charset="0"/>
                <a:cs typeface="Helvetica Neue" pitchFamily="-72" charset="0"/>
              </a:rPr>
              <a:t>Editing before upload</a:t>
            </a:r>
          </a:p>
          <a:p>
            <a:pPr lvl="2" eaLnBrk="1" hangingPunct="1">
              <a:spcBef>
                <a:spcPct val="0"/>
              </a:spcBef>
            </a:pPr>
            <a:r>
              <a:rPr lang="en-US" smtClean="0">
                <a:latin typeface="Helvetica Neue" pitchFamily="-72" charset="0"/>
                <a:ea typeface="Helvetica Neue" pitchFamily="-72" charset="0"/>
                <a:cs typeface="Helvetica Neue" pitchFamily="-72" charset="0"/>
              </a:rPr>
              <a:t>Altering fields: &lt;author&gt;, &lt;unittitle&gt; </a:t>
            </a:r>
          </a:p>
          <a:p>
            <a:pPr lvl="2" eaLnBrk="1" hangingPunct="1">
              <a:spcBef>
                <a:spcPct val="0"/>
              </a:spcBef>
            </a:pPr>
            <a:r>
              <a:rPr lang="en-US" smtClean="0">
                <a:latin typeface="Helvetica Neue" pitchFamily="-72" charset="0"/>
                <a:ea typeface="Helvetica Neue" pitchFamily="-72" charset="0"/>
                <a:cs typeface="Helvetica Neue" pitchFamily="-72" charset="0"/>
              </a:rPr>
              <a:t>Including missing fields: &lt;accessrestrict&gt;, &lt;arrangement&gt;</a:t>
            </a:r>
          </a:p>
          <a:p>
            <a:pPr lvl="2" eaLnBrk="1" hangingPunct="1">
              <a:spcBef>
                <a:spcPct val="0"/>
              </a:spcBef>
            </a:pPr>
            <a:r>
              <a:rPr lang="en-US" smtClean="0">
                <a:latin typeface="Helvetica Neue" pitchFamily="-72" charset="0"/>
                <a:ea typeface="Helvetica Neue" pitchFamily="-72" charset="0"/>
                <a:cs typeface="Helvetica Neue" pitchFamily="-72" charset="0"/>
              </a:rPr>
              <a:t>Links to old finding aids in Related Materials</a:t>
            </a:r>
          </a:p>
          <a:p>
            <a:pPr lvl="2" eaLnBrk="1" hangingPunct="1">
              <a:spcBef>
                <a:spcPct val="0"/>
              </a:spcBef>
            </a:pPr>
            <a:r>
              <a:rPr lang="en-US" smtClean="0">
                <a:latin typeface="Helvetica Neue" pitchFamily="-72" charset="0"/>
                <a:ea typeface="Helvetica Neue" pitchFamily="-72" charset="0"/>
                <a:cs typeface="Helvetica Neue" pitchFamily="-72" charset="0"/>
              </a:rPr>
              <a:t>&gt; 10 characters in the folder field? Condense</a:t>
            </a:r>
          </a:p>
          <a:p>
            <a:pPr lvl="2" eaLnBrk="1" hangingPunct="1">
              <a:spcBef>
                <a:spcPct val="0"/>
              </a:spcBef>
            </a:pPr>
            <a:r>
              <a:rPr lang="en-US" smtClean="0">
                <a:latin typeface="Helvetica Neue" pitchFamily="-72" charset="0"/>
                <a:ea typeface="Helvetica Neue" pitchFamily="-72" charset="0"/>
                <a:cs typeface="Helvetica Neue" pitchFamily="-72" charset="0"/>
              </a:rPr>
              <a:t>Mass deletions of commas &amp; periods before specific tags</a:t>
            </a:r>
          </a:p>
          <a:p>
            <a:pPr lvl="1" eaLnBrk="1" hangingPunct="1">
              <a:spcBef>
                <a:spcPct val="0"/>
              </a:spcBef>
            </a:pPr>
            <a:r>
              <a:rPr lang="en-US" smtClean="0">
                <a:latin typeface="Helvetica Neue" pitchFamily="-72" charset="0"/>
                <a:ea typeface="Helvetica Neue" pitchFamily="-72" charset="0"/>
                <a:cs typeface="Helvetica Neue" pitchFamily="-72" charset="0"/>
              </a:rPr>
              <a:t>Editing after upload </a:t>
            </a:r>
          </a:p>
          <a:p>
            <a:pPr lvl="2" eaLnBrk="1" hangingPunct="1">
              <a:spcBef>
                <a:spcPct val="0"/>
              </a:spcBef>
            </a:pPr>
            <a:r>
              <a:rPr lang="en-US" smtClean="0">
                <a:latin typeface="Helvetica Neue" pitchFamily="-72" charset="0"/>
                <a:ea typeface="Helvetica Neue" pitchFamily="-72" charset="0"/>
                <a:cs typeface="Helvetica Neue" pitchFamily="-72" charset="0"/>
              </a:rPr>
              <a:t>Sort titles</a:t>
            </a:r>
          </a:p>
          <a:p>
            <a:pPr lvl="2" eaLnBrk="1" hangingPunct="1">
              <a:spcBef>
                <a:spcPct val="0"/>
              </a:spcBef>
            </a:pPr>
            <a:r>
              <a:rPr lang="en-US" smtClean="0">
                <a:latin typeface="Helvetica Neue" pitchFamily="-72" charset="0"/>
                <a:ea typeface="Helvetica Neue" pitchFamily="-72" charset="0"/>
                <a:cs typeface="Helvetica Neue" pitchFamily="-72" charset="0"/>
              </a:rPr>
              <a:t>Additional extent information</a:t>
            </a:r>
          </a:p>
          <a:p>
            <a:pPr lvl="2" eaLnBrk="1" hangingPunct="1">
              <a:spcBef>
                <a:spcPct val="0"/>
              </a:spcBef>
            </a:pPr>
            <a:r>
              <a:rPr lang="en-US" smtClean="0">
                <a:latin typeface="Helvetica Neue" pitchFamily="-72" charset="0"/>
                <a:ea typeface="Helvetica Neue" pitchFamily="-72" charset="0"/>
                <a:cs typeface="Helvetica Neue" pitchFamily="-72" charset="0"/>
              </a:rPr>
              <a:t>Series title</a:t>
            </a:r>
          </a:p>
          <a:p>
            <a:pPr lvl="1" eaLnBrk="1" hangingPunct="1">
              <a:spcBef>
                <a:spcPct val="0"/>
              </a:spcBef>
            </a:pPr>
            <a:r>
              <a:rPr lang="en-US" smtClean="0">
                <a:latin typeface="Helvetica Neue" pitchFamily="-72" charset="0"/>
                <a:ea typeface="Helvetica Neue" pitchFamily="-72" charset="0"/>
                <a:cs typeface="Helvetica Neue" pitchFamily="-72" charset="0"/>
              </a:rPr>
              <a:t>Exporting</a:t>
            </a:r>
          </a:p>
          <a:p>
            <a:pPr lvl="1" eaLnBrk="1" hangingPunct="1">
              <a:spcBef>
                <a:spcPct val="0"/>
              </a:spcBef>
            </a:pPr>
            <a:r>
              <a:rPr lang="en-US" smtClean="0">
                <a:latin typeface="Helvetica Neue" pitchFamily="-72" charset="0"/>
                <a:ea typeface="Helvetica Neue" pitchFamily="-72" charset="0"/>
                <a:cs typeface="Helvetica Neue" pitchFamily="-72" charset="0"/>
              </a:rPr>
              <a:t>PURLs</a:t>
            </a:r>
          </a:p>
          <a:p>
            <a:pPr lvl="1" eaLnBrk="1" hangingPunct="1">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University of Central Florida</a:t>
            </a:r>
          </a:p>
        </p:txBody>
      </p:sp>
      <p:sp>
        <p:nvSpPr>
          <p:cNvPr id="16386" name="Content Placeholder 2"/>
          <p:cNvSpPr>
            <a:spLocks noGrp="1"/>
          </p:cNvSpPr>
          <p:nvPr>
            <p:ph idx="1"/>
          </p:nvPr>
        </p:nvSpPr>
        <p:spPr>
          <a:xfrm>
            <a:off x="498475" y="1825625"/>
            <a:ext cx="8467725"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Founded in 1963 and located in Orlando, Florida</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Largest university in the US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By undergraduate enrollment (2014-2015)</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52,539 undergraduates</a:t>
            </a:r>
            <a:r>
              <a:rPr lang="en-US" baseline="30000" smtClean="0">
                <a:latin typeface="Helvetica Neue" pitchFamily="-72" charset="0"/>
                <a:ea typeface="Helvetica Neue" pitchFamily="-72" charset="0"/>
                <a:cs typeface="Helvetica Neue" pitchFamily="-72" charset="0"/>
              </a:rPr>
              <a:t>1</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By total enrollment (2015-2016)</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63,016 students</a:t>
            </a:r>
            <a:r>
              <a:rPr lang="en-US" baseline="30000" smtClean="0">
                <a:latin typeface="Helvetica Neue" pitchFamily="-72" charset="0"/>
                <a:ea typeface="Helvetica Neue" pitchFamily="-72" charset="0"/>
                <a:cs typeface="Helvetica Neue" pitchFamily="-72"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PURLs</a:t>
            </a:r>
          </a:p>
        </p:txBody>
      </p:sp>
      <p:sp>
        <p:nvSpPr>
          <p:cNvPr id="53250" name="Content Placeholder 2"/>
          <p:cNvSpPr>
            <a:spLocks noGrp="1"/>
          </p:cNvSpPr>
          <p:nvPr>
            <p:ph idx="4294967295"/>
          </p:nvPr>
        </p:nvSpPr>
        <p:spPr>
          <a:xfrm>
            <a:off x="498475" y="1825625"/>
            <a:ext cx="8645525" cy="4351338"/>
          </a:xfrm>
        </p:spPr>
        <p:txBody>
          <a:bodyPr/>
          <a:lstStyle/>
          <a:p>
            <a:pPr eaLnBrk="1" hangingPunct="1">
              <a:spcBef>
                <a:spcPct val="0"/>
              </a:spcBef>
            </a:pPr>
            <a:r>
              <a:rPr lang="en-US" smtClean="0">
                <a:latin typeface="Helvetica Neue" pitchFamily="-72" charset="0"/>
                <a:ea typeface="Helvetica Neue" pitchFamily="-72" charset="0"/>
                <a:cs typeface="Helvetica Neue" pitchFamily="-72" charset="0"/>
              </a:rPr>
              <a:t>PURLs</a:t>
            </a:r>
          </a:p>
          <a:p>
            <a:pPr lvl="1" eaLnBrk="1" hangingPunct="1">
              <a:spcBef>
                <a:spcPct val="0"/>
              </a:spcBef>
            </a:pPr>
            <a:r>
              <a:rPr lang="en-US" smtClean="0">
                <a:latin typeface="Helvetica Neue" pitchFamily="-72" charset="0"/>
                <a:ea typeface="Helvetica Neue" pitchFamily="-72" charset="0"/>
                <a:cs typeface="Helvetica Neue" pitchFamily="-72" charset="0"/>
              </a:rPr>
              <a:t>http://ucfarchon.fcla.edu/?p=collections/controlcard&amp;id=179</a:t>
            </a:r>
          </a:p>
          <a:p>
            <a:pPr lvl="1" eaLnBrk="1" hangingPunct="1">
              <a:spcBef>
                <a:spcPct val="0"/>
              </a:spcBef>
            </a:pPr>
            <a:r>
              <a:rPr lang="en-US" smtClean="0">
                <a:latin typeface="Helvetica Neue" pitchFamily="-72" charset="0"/>
                <a:ea typeface="Helvetica Neue" pitchFamily="-72" charset="0"/>
                <a:cs typeface="Helvetica Neue" pitchFamily="-72" charset="0"/>
              </a:rPr>
              <a:t>http://purl.flvc.org/UCF/ead/UCFNursingDept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Content (cont.)</a:t>
            </a:r>
          </a:p>
        </p:txBody>
      </p:sp>
      <p:sp>
        <p:nvSpPr>
          <p:cNvPr id="55298" name="Content Placeholder 2"/>
          <p:cNvSpPr>
            <a:spLocks noGrp="1"/>
          </p:cNvSpPr>
          <p:nvPr>
            <p:ph idx="1"/>
          </p:nvPr>
        </p:nvSpPr>
        <p:spPr>
          <a:xfrm>
            <a:off x="498475" y="1825625"/>
            <a:ext cx="7886700" cy="5032375"/>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Task 2: Content Analysis, Recommendations &amp; Focus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Focus: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Collections &amp; Materials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Finding Aids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Unprocessed Collections page</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Digital Collections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Services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Class Visits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Research Requests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Policies &amp; Forms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About Us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Contact/Location Information &amp; Hours</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Social Media</a:t>
            </a: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388" y="26988"/>
            <a:ext cx="7886700" cy="687387"/>
          </a:xfrm>
        </p:spPr>
        <p:txBody>
          <a:bodyPr rtlCol="0">
            <a:normAutofit fontScale="90000"/>
          </a:bodyPr>
          <a:lstStyle/>
          <a:p>
            <a:pPr eaLnBrk="1" fontAlgn="auto" hangingPunct="1">
              <a:spcAft>
                <a:spcPts val="0"/>
              </a:spcAft>
              <a:defRPr/>
            </a:pPr>
            <a:r>
              <a:rPr lang="en-US" b="1" dirty="0" smtClean="0">
                <a:latin typeface="Helvetica" charset="0"/>
                <a:ea typeface="Helvetica" charset="0"/>
                <a:cs typeface="Helvetica" charset="0"/>
              </a:rPr>
              <a:t>New Website</a:t>
            </a:r>
            <a:endParaRPr lang="en-US" b="1" dirty="0">
              <a:latin typeface="Helvetica" charset="0"/>
              <a:ea typeface="Helvetica" charset="0"/>
              <a:cs typeface="Helvetica" charset="0"/>
            </a:endParaRPr>
          </a:p>
        </p:txBody>
      </p:sp>
      <p:pic>
        <p:nvPicPr>
          <p:cNvPr id="57346" name="Picture 2"/>
          <p:cNvPicPr>
            <a:picLocks noChangeAspect="1"/>
          </p:cNvPicPr>
          <p:nvPr/>
        </p:nvPicPr>
        <p:blipFill>
          <a:blip r:embed="rId3"/>
          <a:srcRect/>
          <a:stretch>
            <a:fillRect/>
          </a:stretch>
        </p:blipFill>
        <p:spPr bwMode="auto">
          <a:xfrm>
            <a:off x="588963" y="714375"/>
            <a:ext cx="7573962"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3: WRAPT &amp; WWG</a:t>
            </a:r>
          </a:p>
        </p:txBody>
      </p:sp>
      <p:sp>
        <p:nvSpPr>
          <p:cNvPr id="59394" name="Content Placeholder 2"/>
          <p:cNvSpPr>
            <a:spLocks noGrp="1"/>
          </p:cNvSpPr>
          <p:nvPr>
            <p:ph idx="1"/>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Web Redesign and Policy Taskforce (WRAPT) &amp; Web Working Group (WWG)</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Phase 2 projected to end in March but realistically ended in April</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Phase 3, May to July</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User Testing &amp; Feedback (cont.)</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Design &amp; Final Content</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Marketing</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Rollout</a:t>
            </a:r>
          </a:p>
          <a:p>
            <a:pPr lvl="2"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3: User Testing</a:t>
            </a:r>
          </a:p>
        </p:txBody>
      </p:sp>
      <p:sp>
        <p:nvSpPr>
          <p:cNvPr id="61442" name="Content Placeholder 2"/>
          <p:cNvSpPr>
            <a:spLocks noGrp="1"/>
          </p:cNvSpPr>
          <p:nvPr>
            <p:ph idx="4294967295"/>
          </p:nvPr>
        </p:nvSpPr>
        <p:spPr>
          <a:xfrm>
            <a:off x="498475" y="1825625"/>
            <a:ext cx="7886700" cy="4351338"/>
          </a:xfrm>
        </p:spPr>
        <p:txBody>
          <a:bodyPr/>
          <a:lstStyle/>
          <a:p>
            <a:pPr eaLnBrk="1" hangingPunct="1"/>
            <a:r>
              <a:rPr lang="en-US" b="1" smtClean="0">
                <a:solidFill>
                  <a:srgbClr val="000000"/>
                </a:solidFill>
                <a:latin typeface="Arial" pitchFamily="-72" charset="0"/>
                <a:ea typeface="Helvetica Neue" pitchFamily="-72" charset="0"/>
                <a:cs typeface="Helvetica Neue" pitchFamily="-72" charset="0"/>
              </a:rPr>
              <a:t>Question: You heard the library has a collection of special materials from the West Indies. Where can  you find information on this collection?</a:t>
            </a:r>
          </a:p>
          <a:p>
            <a:pPr lvl="1" eaLnBrk="1" hangingPunct="1"/>
            <a:r>
              <a:rPr lang="en-US" b="1" smtClean="0">
                <a:latin typeface="Helvetica" pitchFamily="-72" charset="0"/>
                <a:ea typeface="Helvetica" pitchFamily="-72" charset="0"/>
                <a:cs typeface="Helvetica" pitchFamily="-72" charset="0"/>
              </a:rPr>
              <a:t>13 users</a:t>
            </a:r>
          </a:p>
          <a:p>
            <a:pPr lvl="2" eaLnBrk="1" hangingPunct="1"/>
            <a:r>
              <a:rPr lang="en-US" b="1" smtClean="0">
                <a:latin typeface="Helvetica" pitchFamily="-72" charset="0"/>
                <a:ea typeface="Helvetica" pitchFamily="-72" charset="0"/>
                <a:cs typeface="Helvetica" pitchFamily="-72" charset="0"/>
              </a:rPr>
              <a:t>4 figured it out immediately (3 steps from Library homepage)</a:t>
            </a:r>
          </a:p>
          <a:p>
            <a:pPr lvl="2" eaLnBrk="1" hangingPunct="1"/>
            <a:r>
              <a:rPr lang="en-US" b="1" smtClean="0">
                <a:latin typeface="Helvetica" pitchFamily="-72" charset="0"/>
                <a:ea typeface="Helvetica" pitchFamily="-72" charset="0"/>
                <a:cs typeface="Helvetica" pitchFamily="-72" charset="0"/>
              </a:rPr>
              <a:t>5 figured it out eventually (4-6 steps)</a:t>
            </a:r>
          </a:p>
          <a:p>
            <a:pPr lvl="2" eaLnBrk="1" hangingPunct="1"/>
            <a:r>
              <a:rPr lang="en-US" b="1" smtClean="0">
                <a:latin typeface="Helvetica" pitchFamily="-72" charset="0"/>
                <a:ea typeface="Helvetica" pitchFamily="-72" charset="0"/>
                <a:cs typeface="Helvetica" pitchFamily="-72" charset="0"/>
              </a:rPr>
              <a:t>1 immediately went to “Ask a Librarian”</a:t>
            </a:r>
          </a:p>
          <a:p>
            <a:pPr lvl="2" eaLnBrk="1" hangingPunct="1"/>
            <a:r>
              <a:rPr lang="en-US" b="1" smtClean="0">
                <a:latin typeface="Helvetica" pitchFamily="-72" charset="0"/>
                <a:ea typeface="Helvetica" pitchFamily="-72" charset="0"/>
                <a:cs typeface="Helvetica" pitchFamily="-72" charset="0"/>
              </a:rPr>
              <a:t>1 went to the right pages but didn’t recognize that</a:t>
            </a:r>
          </a:p>
          <a:p>
            <a:pPr lvl="2" eaLnBrk="1" hangingPunct="1"/>
            <a:r>
              <a:rPr lang="en-US" b="1" smtClean="0">
                <a:latin typeface="Helvetica" pitchFamily="-72" charset="0"/>
                <a:ea typeface="Helvetica" pitchFamily="-72" charset="0"/>
                <a:cs typeface="Helvetica" pitchFamily="-72" charset="0"/>
              </a:rPr>
              <a:t>2 couldn’t locate the information</a:t>
            </a: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3: User Testing (cont.)</a:t>
            </a:r>
          </a:p>
        </p:txBody>
      </p:sp>
      <p:sp>
        <p:nvSpPr>
          <p:cNvPr id="63490" name="Content Placeholder 2"/>
          <p:cNvSpPr>
            <a:spLocks noGrp="1"/>
          </p:cNvSpPr>
          <p:nvPr>
            <p:ph idx="4294967295"/>
          </p:nvPr>
        </p:nvSpPr>
        <p:spPr>
          <a:xfrm>
            <a:off x="511175" y="1825625"/>
            <a:ext cx="7886700" cy="4351338"/>
          </a:xfrm>
        </p:spPr>
        <p:txBody>
          <a:bodyPr/>
          <a:lstStyle/>
          <a:p>
            <a:pPr eaLnBrk="1" hangingPunct="1"/>
            <a:r>
              <a:rPr lang="en-US" b="1" smtClean="0">
                <a:solidFill>
                  <a:srgbClr val="000000"/>
                </a:solidFill>
                <a:latin typeface="Arial" pitchFamily="-72" charset="0"/>
                <a:ea typeface="Helvetica Neue" pitchFamily="-72" charset="0"/>
                <a:cs typeface="Helvetica Neue" pitchFamily="-72" charset="0"/>
              </a:rPr>
              <a:t>Question: You heard the library has a collection of special materials from the West Indies. Where can  you find information on this collection?</a:t>
            </a:r>
          </a:p>
          <a:p>
            <a:pPr eaLnBrk="1" hangingPunct="1"/>
            <a:endParaRPr lang="en-US" b="1" smtClean="0">
              <a:solidFill>
                <a:srgbClr val="000000"/>
              </a:solidFill>
              <a:latin typeface="Arial" pitchFamily="-72" charset="0"/>
              <a:ea typeface="Helvetica Neue" pitchFamily="-72" charset="0"/>
              <a:cs typeface="Helvetica Neue" pitchFamily="-72" charset="0"/>
            </a:endParaRPr>
          </a:p>
          <a:p>
            <a:pPr eaLnBrk="1" hangingPunct="1"/>
            <a:r>
              <a:rPr lang="en-US" b="1" smtClean="0">
                <a:latin typeface="Helvetica" pitchFamily="-72" charset="0"/>
                <a:ea typeface="Helvetica" pitchFamily="-72" charset="0"/>
                <a:cs typeface="Helvetica" pitchFamily="-72" charset="0"/>
              </a:rPr>
              <a:t>Take aways:</a:t>
            </a:r>
          </a:p>
          <a:p>
            <a:pPr lvl="1" eaLnBrk="1" hangingPunct="1"/>
            <a:r>
              <a:rPr lang="en-US" b="1" smtClean="0">
                <a:latin typeface="Helvetica" pitchFamily="-72" charset="0"/>
                <a:ea typeface="Helvetica" pitchFamily="-72" charset="0"/>
                <a:cs typeface="Helvetica" pitchFamily="-72" charset="0"/>
              </a:rPr>
              <a:t>5 figured it out eventually (4-6 steps)</a:t>
            </a:r>
          </a:p>
          <a:p>
            <a:pPr lvl="2" eaLnBrk="1" hangingPunct="1"/>
            <a:r>
              <a:rPr lang="en-US" b="1" smtClean="0">
                <a:latin typeface="Helvetica" pitchFamily="-72" charset="0"/>
                <a:ea typeface="Helvetica" pitchFamily="-72" charset="0"/>
                <a:cs typeface="Helvetica" pitchFamily="-72" charset="0"/>
              </a:rPr>
              <a:t>Expected collection names to be links (implemented)</a:t>
            </a:r>
          </a:p>
          <a:p>
            <a:pPr lvl="2" eaLnBrk="1" hangingPunct="1"/>
            <a:r>
              <a:rPr lang="en-US" b="1" smtClean="0">
                <a:latin typeface="Helvetica" pitchFamily="-72" charset="0"/>
                <a:ea typeface="Helvetica" pitchFamily="-72" charset="0"/>
                <a:cs typeface="Helvetica" pitchFamily="-72" charset="0"/>
              </a:rPr>
              <a:t>Feature collections on homepage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388" y="26988"/>
            <a:ext cx="7886700" cy="687387"/>
          </a:xfrm>
        </p:spPr>
        <p:txBody>
          <a:bodyPr rtlCol="0">
            <a:normAutofit fontScale="90000"/>
          </a:bodyPr>
          <a:lstStyle/>
          <a:p>
            <a:pPr eaLnBrk="1" fontAlgn="auto" hangingPunct="1">
              <a:spcAft>
                <a:spcPts val="0"/>
              </a:spcAft>
              <a:defRPr/>
            </a:pPr>
            <a:r>
              <a:rPr lang="en-US" b="1" dirty="0" smtClean="0">
                <a:latin typeface="Helvetica" charset="0"/>
                <a:ea typeface="Helvetica" charset="0"/>
                <a:cs typeface="Helvetica" charset="0"/>
              </a:rPr>
              <a:t>New Website</a:t>
            </a:r>
            <a:endParaRPr lang="en-US" b="1" dirty="0">
              <a:latin typeface="Helvetica" charset="0"/>
              <a:ea typeface="Helvetica" charset="0"/>
              <a:cs typeface="Helvetica" charset="0"/>
            </a:endParaRPr>
          </a:p>
        </p:txBody>
      </p:sp>
      <p:pic>
        <p:nvPicPr>
          <p:cNvPr id="65538" name="Picture 2"/>
          <p:cNvPicPr>
            <a:picLocks noChangeAspect="1"/>
          </p:cNvPicPr>
          <p:nvPr/>
        </p:nvPicPr>
        <p:blipFill>
          <a:blip r:embed="rId3"/>
          <a:srcRect/>
          <a:stretch>
            <a:fillRect/>
          </a:stretch>
        </p:blipFill>
        <p:spPr bwMode="auto">
          <a:xfrm>
            <a:off x="588963" y="714375"/>
            <a:ext cx="7573962"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2: Solutions (cont.)</a:t>
            </a:r>
          </a:p>
        </p:txBody>
      </p:sp>
      <p:sp>
        <p:nvSpPr>
          <p:cNvPr id="67586" name="Content Placeholder 2"/>
          <p:cNvSpPr>
            <a:spLocks noGrp="1"/>
          </p:cNvSpPr>
          <p:nvPr>
            <p:ph idx="1"/>
          </p:nvPr>
        </p:nvSpPr>
        <p:spPr>
          <a:xfrm>
            <a:off x="498475" y="1825625"/>
            <a:ext cx="7886700" cy="3267075"/>
          </a:xfrm>
        </p:spPr>
        <p:txBody>
          <a:bodyPr/>
          <a:lstStyle/>
          <a:p>
            <a:pPr eaLnBrk="1" hangingPunct="1">
              <a:lnSpc>
                <a:spcPct val="100000"/>
              </a:lnSpc>
              <a:spcBef>
                <a:spcPct val="0"/>
              </a:spcBef>
            </a:pPr>
            <a:r>
              <a:rPr lang="en-US">
                <a:latin typeface="Helvetica Neue" pitchFamily="-72" charset="0"/>
                <a:ea typeface="Helvetica Neue" pitchFamily="-72" charset="0"/>
                <a:cs typeface="Helvetica Neue" pitchFamily="-72" charset="0"/>
              </a:rPr>
              <a:t>Other Content Solution: STARS, UCF’s instance of Bepress’ Digital Commons</a:t>
            </a:r>
          </a:p>
          <a:p>
            <a:pPr lvl="1" eaLnBrk="1" hangingPunct="1">
              <a:lnSpc>
                <a:spcPct val="100000"/>
              </a:lnSpc>
              <a:spcBef>
                <a:spcPct val="0"/>
              </a:spcBef>
            </a:pPr>
            <a:r>
              <a:rPr lang="en-US">
                <a:latin typeface="Helvetica Neue" pitchFamily="-72" charset="0"/>
                <a:ea typeface="Helvetica Neue" pitchFamily="-72" charset="0"/>
                <a:cs typeface="Helvetica Neue" pitchFamily="-72" charset="0"/>
              </a:rPr>
              <a:t>Coordinated by Digital Initiatives Librarian</a:t>
            </a:r>
          </a:p>
          <a:p>
            <a:pPr lvl="1" eaLnBrk="1" hangingPunct="1">
              <a:lnSpc>
                <a:spcPct val="100000"/>
              </a:lnSpc>
              <a:spcBef>
                <a:spcPct val="0"/>
              </a:spcBef>
            </a:pPr>
            <a:r>
              <a:rPr lang="en-US">
                <a:latin typeface="Helvetica Neue" pitchFamily="-72" charset="0"/>
                <a:ea typeface="Helvetica Neue" pitchFamily="-72" charset="0"/>
                <a:cs typeface="Helvetica Neue" pitchFamily="-72" charset="0"/>
              </a:rPr>
              <a:t>Knew about it in early January</a:t>
            </a:r>
          </a:p>
          <a:p>
            <a:pPr lvl="1" eaLnBrk="1" hangingPunct="1">
              <a:lnSpc>
                <a:spcPct val="100000"/>
              </a:lnSpc>
              <a:spcBef>
                <a:spcPct val="0"/>
              </a:spcBef>
            </a:pPr>
            <a:r>
              <a:rPr lang="en-US">
                <a:latin typeface="Helvetica Neue" pitchFamily="-72" charset="0"/>
                <a:ea typeface="Helvetica Neue" pitchFamily="-72" charset="0"/>
                <a:cs typeface="Helvetica Neue" pitchFamily="-72" charset="0"/>
              </a:rPr>
              <a:t>Paperwork signed in mid-February</a:t>
            </a:r>
          </a:p>
          <a:p>
            <a:pPr lvl="1" eaLnBrk="1" hangingPunct="1">
              <a:lnSpc>
                <a:spcPct val="100000"/>
              </a:lnSpc>
              <a:spcBef>
                <a:spcPct val="0"/>
              </a:spcBef>
            </a:pPr>
            <a:r>
              <a:rPr lang="en-US">
                <a:latin typeface="Helvetica Neue" pitchFamily="-72" charset="0"/>
                <a:ea typeface="Helvetica Neue" pitchFamily="-72" charset="0"/>
                <a:cs typeface="Helvetica Neue" pitchFamily="-72" charset="0"/>
              </a:rPr>
              <a:t>By mid-May, all PDFs previously on the website were evaluated for specific collections</a:t>
            </a:r>
          </a:p>
          <a:p>
            <a:pPr lvl="1" eaLnBrk="1" hangingPunct="1">
              <a:lnSpc>
                <a:spcPct val="100000"/>
              </a:lnSpc>
              <a:spcBef>
                <a:spcPct val="0"/>
              </a:spcBef>
            </a:pPr>
            <a:r>
              <a:rPr lang="en-US">
                <a:latin typeface="Helvetica Neue" pitchFamily="-72" charset="0"/>
                <a:ea typeface="Helvetica Neue" pitchFamily="-72" charset="0"/>
                <a:cs typeface="Helvetica Neue" pitchFamily="-72" charset="0"/>
              </a:rPr>
              <a:t>By mid-July, the instance went live to be populated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3: WRAPT &amp; WWG</a:t>
            </a:r>
          </a:p>
        </p:txBody>
      </p:sp>
      <p:sp>
        <p:nvSpPr>
          <p:cNvPr id="69634" name="Content Placeholder 2"/>
          <p:cNvSpPr>
            <a:spLocks noGrp="1"/>
          </p:cNvSpPr>
          <p:nvPr>
            <p:ph idx="4294967295"/>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Web Redesign and Policy Taskforce (WRAPT) &amp; Web Working Group (WWG)</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Phase 3 projected to end in July but “ended” in August</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Website went live on 8/13/2015</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Classes begin 8/24/2015</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 were not migrated yet</a:t>
            </a:r>
          </a:p>
          <a:p>
            <a:pPr lvl="2"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endParaRPr lang="en-US" smtClean="0">
              <a:latin typeface="Helvetica Neue" pitchFamily="-72" charset="0"/>
              <a:ea typeface="Helvetica Neue" pitchFamily="-72" charset="0"/>
              <a:cs typeface="Helvetica Neue" pitchFamily="-7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SCUA’s Current Website</a:t>
            </a:r>
          </a:p>
        </p:txBody>
      </p:sp>
      <p:sp>
        <p:nvSpPr>
          <p:cNvPr id="71682" name="Content Placeholder 2"/>
          <p:cNvSpPr>
            <a:spLocks noGrp="1"/>
          </p:cNvSpPr>
          <p:nvPr>
            <p:ph idx="1"/>
          </p:nvPr>
        </p:nvSpPr>
        <p:spPr>
          <a:xfrm>
            <a:off x="498475" y="182562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Platforms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WordPress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25 pages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Archon, finding aids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STARS, exhibits and digital collections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LibApps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LibGuides</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LibCal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3" name="Picture 2">
            <a:hlinkClick r:id="rId3"/>
          </p:cNvPr>
          <p:cNvPicPr>
            <a:picLocks noChangeAspect="1"/>
          </p:cNvPicPr>
          <p:nvPr/>
        </p:nvPicPr>
        <p:blipFill>
          <a:blip r:embed="rId4"/>
          <a:srcRect/>
          <a:stretch>
            <a:fillRect/>
          </a:stretch>
        </p:blipFill>
        <p:spPr bwMode="auto">
          <a:xfrm>
            <a:off x="3614738" y="5829300"/>
            <a:ext cx="547687" cy="547688"/>
          </a:xfrm>
          <a:prstGeom prst="rect">
            <a:avLst/>
          </a:prstGeom>
          <a:noFill/>
          <a:ln w="9525">
            <a:noFill/>
            <a:miter lim="800000"/>
            <a:headEnd/>
            <a:tailEnd/>
          </a:ln>
        </p:spPr>
      </p:pic>
      <p:sp>
        <p:nvSpPr>
          <p:cNvPr id="18434"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Special Collections &amp; University Archives Staff</a:t>
            </a:r>
          </a:p>
        </p:txBody>
      </p:sp>
      <p:pic>
        <p:nvPicPr>
          <p:cNvPr id="18435" name="Picture 4"/>
          <p:cNvPicPr>
            <a:picLocks noChangeAspect="1"/>
          </p:cNvPicPr>
          <p:nvPr/>
        </p:nvPicPr>
        <p:blipFill>
          <a:blip r:embed="rId5"/>
          <a:srcRect/>
          <a:stretch>
            <a:fillRect/>
          </a:stretch>
        </p:blipFill>
        <p:spPr bwMode="auto">
          <a:xfrm>
            <a:off x="22225" y="2562225"/>
            <a:ext cx="9132888" cy="2598738"/>
          </a:xfrm>
          <a:prstGeom prst="rect">
            <a:avLst/>
          </a:prstGeom>
          <a:noFill/>
          <a:ln w="9525">
            <a:noFill/>
            <a:miter lim="800000"/>
            <a:headEnd/>
            <a:tailEnd/>
          </a:ln>
        </p:spPr>
      </p:pic>
      <p:pic>
        <p:nvPicPr>
          <p:cNvPr id="18436" name="Picture 5">
            <a:hlinkClick r:id="rId6"/>
          </p:cNvPr>
          <p:cNvPicPr>
            <a:picLocks noChangeAspect="1"/>
          </p:cNvPicPr>
          <p:nvPr/>
        </p:nvPicPr>
        <p:blipFill>
          <a:blip r:embed="rId7"/>
          <a:srcRect/>
          <a:stretch>
            <a:fillRect/>
          </a:stretch>
        </p:blipFill>
        <p:spPr bwMode="auto">
          <a:xfrm>
            <a:off x="4297363" y="5829300"/>
            <a:ext cx="549275" cy="547688"/>
          </a:xfrm>
          <a:prstGeom prst="rect">
            <a:avLst/>
          </a:prstGeom>
          <a:noFill/>
          <a:ln w="9525">
            <a:noFill/>
            <a:miter lim="800000"/>
            <a:headEnd/>
            <a:tailEnd/>
          </a:ln>
        </p:spPr>
      </p:pic>
      <p:pic>
        <p:nvPicPr>
          <p:cNvPr id="18437" name="Picture 6">
            <a:hlinkClick r:id="rId8"/>
          </p:cNvPr>
          <p:cNvPicPr>
            <a:picLocks noChangeAspect="1"/>
          </p:cNvPicPr>
          <p:nvPr/>
        </p:nvPicPr>
        <p:blipFill>
          <a:blip r:embed="rId9"/>
          <a:srcRect/>
          <a:stretch>
            <a:fillRect/>
          </a:stretch>
        </p:blipFill>
        <p:spPr bwMode="auto">
          <a:xfrm>
            <a:off x="4981575" y="5797550"/>
            <a:ext cx="547688" cy="54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Previous Website</a:t>
            </a:r>
          </a:p>
        </p:txBody>
      </p:sp>
      <p:pic>
        <p:nvPicPr>
          <p:cNvPr id="73730" name="Picture 3"/>
          <p:cNvPicPr>
            <a:picLocks noChangeAspect="1" noChangeArrowheads="1"/>
          </p:cNvPicPr>
          <p:nvPr/>
        </p:nvPicPr>
        <p:blipFill>
          <a:blip r:embed="rId3"/>
          <a:srcRect/>
          <a:stretch>
            <a:fillRect/>
          </a:stretch>
        </p:blipFill>
        <p:spPr bwMode="auto">
          <a:xfrm>
            <a:off x="433388" y="1417638"/>
            <a:ext cx="7886700"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26988"/>
            <a:ext cx="7886700" cy="687387"/>
          </a:xfrm>
        </p:spPr>
        <p:txBody>
          <a:bodyPr rtlCol="0">
            <a:normAutofit fontScale="90000"/>
          </a:bodyPr>
          <a:lstStyle/>
          <a:p>
            <a:pPr eaLnBrk="1" fontAlgn="auto" hangingPunct="1">
              <a:spcAft>
                <a:spcPts val="0"/>
              </a:spcAft>
              <a:defRPr/>
            </a:pPr>
            <a:r>
              <a:rPr lang="en-US" b="1" dirty="0" smtClean="0">
                <a:latin typeface="Helvetica" charset="0"/>
                <a:ea typeface="Helvetica" charset="0"/>
                <a:cs typeface="Helvetica" charset="0"/>
              </a:rPr>
              <a:t>New Website</a:t>
            </a:r>
            <a:endParaRPr lang="en-US" b="1" dirty="0">
              <a:latin typeface="Helvetica" charset="0"/>
              <a:ea typeface="Helvetica" charset="0"/>
              <a:cs typeface="Helvetica" charset="0"/>
            </a:endParaRPr>
          </a:p>
        </p:txBody>
      </p:sp>
      <p:pic>
        <p:nvPicPr>
          <p:cNvPr id="75778" name="Picture 2"/>
          <p:cNvPicPr>
            <a:picLocks noChangeAspect="1"/>
          </p:cNvPicPr>
          <p:nvPr/>
        </p:nvPicPr>
        <p:blipFill>
          <a:blip r:embed="rId3"/>
          <a:srcRect/>
          <a:stretch>
            <a:fillRect/>
          </a:stretch>
        </p:blipFill>
        <p:spPr bwMode="auto">
          <a:xfrm>
            <a:off x="588963" y="714375"/>
            <a:ext cx="7573962"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Going Forward</a:t>
            </a:r>
          </a:p>
        </p:txBody>
      </p:sp>
      <p:sp>
        <p:nvSpPr>
          <p:cNvPr id="77826" name="Content Placeholder 2"/>
          <p:cNvSpPr>
            <a:spLocks noGrp="1"/>
          </p:cNvSpPr>
          <p:nvPr>
            <p:ph idx="4294967295"/>
          </p:nvPr>
        </p:nvSpPr>
        <p:spPr>
          <a:xfrm>
            <a:off x="433388" y="1641475"/>
            <a:ext cx="7886700" cy="4351338"/>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Expansion of LibGuides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Adapting Pitt’s Student Organization Records Toolkit (SORT)</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hlinkClick r:id="rId3"/>
              </a:rPr>
              <a:t>http://pitt.libguides.com/SORT</a:t>
            </a:r>
            <a:endParaRPr lang="en-US" smtClean="0">
              <a:latin typeface="Helvetica Neue" pitchFamily="-72" charset="0"/>
              <a:ea typeface="Helvetica Neue" pitchFamily="-72" charset="0"/>
              <a:cs typeface="Helvetica Neue" pitchFamily="-72" charset="0"/>
            </a:endParaRP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Or adapting UA’s Your Organization Lives On (YOLO)</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hlinkClick r:id="rId4"/>
              </a:rPr>
              <a:t>https://sites.duke.edu/yoloatua/</a:t>
            </a:r>
            <a:endParaRPr lang="en-US" smtClean="0">
              <a:latin typeface="Helvetica Neue" pitchFamily="-72" charset="0"/>
              <a:ea typeface="Helvetica Neue" pitchFamily="-72" charset="0"/>
              <a:cs typeface="Helvetica Neue" pitchFamily="-72" charset="0"/>
            </a:endParaRP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Featured Collections on Homepage (scrolling banner)</a:t>
            </a: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Collections Guide reorganized</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Integration with Catalog Records</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Tagged with Subjects for Better Sorting</a:t>
            </a:r>
          </a:p>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Islandora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3" name="Picture 2"/>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79874" name="Title 1"/>
          <p:cNvSpPr>
            <a:spLocks noGrp="1"/>
          </p:cNvSpPr>
          <p:nvPr>
            <p:ph type="ctrTitle"/>
          </p:nvPr>
        </p:nvSpPr>
        <p:spPr>
          <a:xfrm>
            <a:off x="0" y="0"/>
            <a:ext cx="9140825" cy="6086475"/>
          </a:xfrm>
        </p:spPr>
        <p:txBody>
          <a:bodyPr/>
          <a:lstStyle/>
          <a:p>
            <a:pPr algn="r" eaLnBrk="1" hangingPunct="1"/>
            <a:r>
              <a:rPr lang="en-US" sz="3600" b="1" smtClean="0">
                <a:solidFill>
                  <a:schemeClr val="bg1"/>
                </a:solidFill>
                <a:latin typeface="Helvetica" pitchFamily="-72" charset="0"/>
                <a:ea typeface="Helvetica" pitchFamily="-72" charset="0"/>
                <a:cs typeface="Helvetica" pitchFamily="-72" charset="0"/>
              </a:rPr>
              <a:t>Mary Rubin,</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Senior Archivist</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Special Collections &amp; </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University Archives</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University of Central Florida</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(407) 823-5427</a:t>
            </a:r>
            <a:br>
              <a:rPr lang="en-US" sz="3600" b="1" smtClean="0">
                <a:solidFill>
                  <a:schemeClr val="bg1"/>
                </a:solidFill>
                <a:latin typeface="Helvetica" pitchFamily="-72" charset="0"/>
                <a:ea typeface="Helvetica" pitchFamily="-72" charset="0"/>
                <a:cs typeface="Helvetica" pitchFamily="-72" charset="0"/>
              </a:rPr>
            </a:br>
            <a:r>
              <a:rPr lang="en-US" sz="3600" b="1" smtClean="0">
                <a:solidFill>
                  <a:schemeClr val="bg1"/>
                </a:solidFill>
                <a:latin typeface="Helvetica" pitchFamily="-72" charset="0"/>
                <a:ea typeface="Helvetica" pitchFamily="-72" charset="0"/>
                <a:cs typeface="Helvetica" pitchFamily="-72" charset="0"/>
              </a:rPr>
              <a:t>Mary.Rubin@ucf.edu</a:t>
            </a:r>
          </a:p>
        </p:txBody>
      </p:sp>
      <p:pic>
        <p:nvPicPr>
          <p:cNvPr id="79875" name="Picture 8"/>
          <p:cNvPicPr>
            <a:picLocks noChangeAspect="1"/>
          </p:cNvPicPr>
          <p:nvPr/>
        </p:nvPicPr>
        <p:blipFill>
          <a:blip r:embed="rId3"/>
          <a:srcRect/>
          <a:stretch>
            <a:fillRect/>
          </a:stretch>
        </p:blipFill>
        <p:spPr bwMode="auto">
          <a:xfrm>
            <a:off x="8415338" y="6086475"/>
            <a:ext cx="5715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a:hlinkClick r:id="rId3"/>
          </p:cNvPr>
          <p:cNvPicPr>
            <a:picLocks noChangeAspect="1"/>
          </p:cNvPicPr>
          <p:nvPr/>
        </p:nvPicPr>
        <p:blipFill>
          <a:blip r:embed="rId4"/>
          <a:srcRect/>
          <a:stretch>
            <a:fillRect/>
          </a:stretch>
        </p:blipFill>
        <p:spPr bwMode="auto">
          <a:xfrm>
            <a:off x="3614738" y="5829300"/>
            <a:ext cx="547687" cy="547688"/>
          </a:xfrm>
          <a:prstGeom prst="rect">
            <a:avLst/>
          </a:prstGeom>
          <a:noFill/>
          <a:ln w="9525">
            <a:noFill/>
            <a:miter lim="800000"/>
            <a:headEnd/>
            <a:tailEnd/>
          </a:ln>
        </p:spPr>
      </p:pic>
      <p:sp>
        <p:nvSpPr>
          <p:cNvPr id="20482"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Special Collections &amp; University Archives Staff</a:t>
            </a:r>
          </a:p>
        </p:txBody>
      </p:sp>
      <p:sp>
        <p:nvSpPr>
          <p:cNvPr id="4" name="Content Placeholder 3"/>
          <p:cNvSpPr>
            <a:spLocks noGrp="1"/>
          </p:cNvSpPr>
          <p:nvPr>
            <p:ph idx="1"/>
          </p:nvPr>
        </p:nvSpPr>
        <p:spPr>
          <a:xfrm>
            <a:off x="433388" y="1954213"/>
            <a:ext cx="8721725" cy="608012"/>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en-US" sz="3200" dirty="0" smtClean="0"/>
              <a:t>At the time of the Website Redesign, we had no department head nor conservator.</a:t>
            </a:r>
          </a:p>
          <a:p>
            <a:pPr marL="0" indent="0" eaLnBrk="1" fontAlgn="auto" hangingPunct="1">
              <a:spcAft>
                <a:spcPts val="0"/>
              </a:spcAft>
              <a:buFont typeface="Arial" panose="020B0604020202020204" pitchFamily="34" charset="0"/>
              <a:buNone/>
              <a:defRPr/>
            </a:pPr>
            <a:r>
              <a:rPr lang="en-US" sz="3200" dirty="0" smtClean="0"/>
              <a:t>We reported to the Library Director.</a:t>
            </a:r>
          </a:p>
        </p:txBody>
      </p:sp>
      <p:pic>
        <p:nvPicPr>
          <p:cNvPr id="20484" name="Picture 4"/>
          <p:cNvPicPr>
            <a:picLocks noChangeAspect="1"/>
          </p:cNvPicPr>
          <p:nvPr/>
        </p:nvPicPr>
        <p:blipFill>
          <a:blip r:embed="rId5"/>
          <a:srcRect/>
          <a:stretch>
            <a:fillRect/>
          </a:stretch>
        </p:blipFill>
        <p:spPr bwMode="auto">
          <a:xfrm>
            <a:off x="22225" y="2562225"/>
            <a:ext cx="9132888" cy="2598738"/>
          </a:xfrm>
          <a:prstGeom prst="rect">
            <a:avLst/>
          </a:prstGeom>
          <a:noFill/>
          <a:ln w="9525">
            <a:noFill/>
            <a:miter lim="800000"/>
            <a:headEnd/>
            <a:tailEnd/>
          </a:ln>
        </p:spPr>
      </p:pic>
      <p:pic>
        <p:nvPicPr>
          <p:cNvPr id="20485" name="Picture 5">
            <a:hlinkClick r:id="rId6"/>
          </p:cNvPr>
          <p:cNvPicPr>
            <a:picLocks noChangeAspect="1"/>
          </p:cNvPicPr>
          <p:nvPr/>
        </p:nvPicPr>
        <p:blipFill>
          <a:blip r:embed="rId7"/>
          <a:srcRect/>
          <a:stretch>
            <a:fillRect/>
          </a:stretch>
        </p:blipFill>
        <p:spPr bwMode="auto">
          <a:xfrm>
            <a:off x="4297363" y="5829300"/>
            <a:ext cx="549275" cy="547688"/>
          </a:xfrm>
          <a:prstGeom prst="rect">
            <a:avLst/>
          </a:prstGeom>
          <a:noFill/>
          <a:ln w="9525">
            <a:noFill/>
            <a:miter lim="800000"/>
            <a:headEnd/>
            <a:tailEnd/>
          </a:ln>
        </p:spPr>
      </p:pic>
      <p:pic>
        <p:nvPicPr>
          <p:cNvPr id="20486" name="Picture 6">
            <a:hlinkClick r:id="rId8"/>
          </p:cNvPr>
          <p:cNvPicPr>
            <a:picLocks noChangeAspect="1"/>
          </p:cNvPicPr>
          <p:nvPr/>
        </p:nvPicPr>
        <p:blipFill>
          <a:blip r:embed="rId9"/>
          <a:srcRect/>
          <a:stretch>
            <a:fillRect/>
          </a:stretch>
        </p:blipFill>
        <p:spPr bwMode="auto">
          <a:xfrm>
            <a:off x="4981575" y="5797550"/>
            <a:ext cx="547688" cy="547688"/>
          </a:xfrm>
          <a:prstGeom prst="rect">
            <a:avLst/>
          </a:prstGeom>
          <a:noFill/>
          <a:ln w="9525">
            <a:noFill/>
            <a:miter lim="800000"/>
            <a:headEnd/>
            <a:tailEnd/>
          </a:ln>
        </p:spPr>
      </p:pic>
      <p:sp>
        <p:nvSpPr>
          <p:cNvPr id="8" name="Rectangle 7"/>
          <p:cNvSpPr/>
          <p:nvPr/>
        </p:nvSpPr>
        <p:spPr>
          <a:xfrm>
            <a:off x="22225" y="2562225"/>
            <a:ext cx="1860550" cy="2889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294563" y="2417763"/>
            <a:ext cx="1860550" cy="2889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1: WRAPT</a:t>
            </a:r>
          </a:p>
        </p:txBody>
      </p:sp>
      <p:sp>
        <p:nvSpPr>
          <p:cNvPr id="3" name="Content Placeholder 2"/>
          <p:cNvSpPr>
            <a:spLocks noGrp="1"/>
          </p:cNvSpPr>
          <p:nvPr>
            <p:ph idx="1"/>
          </p:nvPr>
        </p:nvSpPr>
        <p:spPr>
          <a:xfrm>
            <a:off x="498475" y="1825625"/>
            <a:ext cx="7886700" cy="5032375"/>
          </a:xfrm>
        </p:spPr>
        <p:txBody>
          <a:bodyPr rtlCol="0">
            <a:normAutofit lnSpcReduction="10000"/>
          </a:bodyPr>
          <a:lstStyle/>
          <a:p>
            <a:pPr eaLnBrk="1" fontAlgn="auto" hangingPunct="1">
              <a:lnSpc>
                <a:spcPct val="100000"/>
              </a:lnSpc>
              <a:spcBef>
                <a:spcPts val="0"/>
              </a:spcBef>
              <a:spcAft>
                <a:spcPts val="0"/>
              </a:spcAft>
              <a:buFont typeface="Arial" panose="020B0604020202020204" pitchFamily="34" charset="0"/>
              <a:buChar char="•"/>
              <a:defRPr/>
            </a:pPr>
            <a:r>
              <a:rPr lang="en-US" dirty="0" smtClean="0"/>
              <a:t>Web Redesign and Policy Taskforce (WRAPT)</a:t>
            </a:r>
          </a:p>
          <a:p>
            <a:pPr lvl="1" eaLnBrk="1" fontAlgn="auto" hangingPunct="1">
              <a:lnSpc>
                <a:spcPct val="100000"/>
              </a:lnSpc>
              <a:spcBef>
                <a:spcPts val="0"/>
              </a:spcBef>
              <a:spcAft>
                <a:spcPts val="0"/>
              </a:spcAft>
              <a:buFont typeface="Arial" panose="020B0604020202020204" pitchFamily="34" charset="0"/>
              <a:buChar char="•"/>
              <a:defRPr/>
            </a:pPr>
            <a:r>
              <a:rPr lang="en-US" dirty="0" smtClean="0"/>
              <a:t>Convened September – December 2014</a:t>
            </a:r>
          </a:p>
          <a:p>
            <a:pPr lvl="1" eaLnBrk="1" fontAlgn="auto" hangingPunct="1">
              <a:lnSpc>
                <a:spcPct val="100000"/>
              </a:lnSpc>
              <a:spcBef>
                <a:spcPts val="0"/>
              </a:spcBef>
              <a:spcAft>
                <a:spcPts val="0"/>
              </a:spcAft>
              <a:buFont typeface="Arial" panose="020B0604020202020204" pitchFamily="34" charset="0"/>
              <a:buChar char="•"/>
              <a:defRPr/>
            </a:pPr>
            <a:r>
              <a:rPr lang="en-US" dirty="0" smtClean="0"/>
              <a:t>Phase 1 Report in December 2014</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Audience: Who is the website for? </a:t>
            </a:r>
          </a:p>
          <a:p>
            <a:pPr lvl="3" eaLnBrk="1" fontAlgn="auto" hangingPunct="1">
              <a:lnSpc>
                <a:spcPct val="100000"/>
              </a:lnSpc>
              <a:spcBef>
                <a:spcPts val="0"/>
              </a:spcBef>
              <a:spcAft>
                <a:spcPts val="0"/>
              </a:spcAft>
              <a:buFont typeface="Arial" panose="020B0604020202020204" pitchFamily="34" charset="0"/>
              <a:buChar char="•"/>
              <a:defRPr/>
            </a:pPr>
            <a:r>
              <a:rPr lang="en-US" dirty="0" smtClean="0"/>
              <a:t>People seeking info about facility (hours, location, etc.)</a:t>
            </a:r>
          </a:p>
          <a:p>
            <a:pPr lvl="3" eaLnBrk="1" fontAlgn="auto" hangingPunct="1">
              <a:lnSpc>
                <a:spcPct val="100000"/>
              </a:lnSpc>
              <a:spcBef>
                <a:spcPts val="0"/>
              </a:spcBef>
              <a:spcAft>
                <a:spcPts val="0"/>
              </a:spcAft>
              <a:buFont typeface="Arial" panose="020B0604020202020204" pitchFamily="34" charset="0"/>
              <a:buChar char="•"/>
              <a:defRPr/>
            </a:pPr>
            <a:r>
              <a:rPr lang="en-US" dirty="0" smtClean="0"/>
              <a:t>People seeking specialized services</a:t>
            </a:r>
          </a:p>
          <a:p>
            <a:pPr lvl="3" eaLnBrk="1" fontAlgn="auto" hangingPunct="1">
              <a:lnSpc>
                <a:spcPct val="100000"/>
              </a:lnSpc>
              <a:spcBef>
                <a:spcPts val="0"/>
              </a:spcBef>
              <a:spcAft>
                <a:spcPts val="0"/>
              </a:spcAft>
              <a:buFont typeface="Arial" panose="020B0604020202020204" pitchFamily="34" charset="0"/>
              <a:buChar char="•"/>
              <a:defRPr/>
            </a:pPr>
            <a:r>
              <a:rPr lang="en-US" dirty="0" smtClean="0"/>
              <a:t>People investigating a topic</a:t>
            </a:r>
          </a:p>
          <a:p>
            <a:pPr lvl="3" eaLnBrk="1" fontAlgn="auto" hangingPunct="1">
              <a:lnSpc>
                <a:spcPct val="100000"/>
              </a:lnSpc>
              <a:spcBef>
                <a:spcPts val="0"/>
              </a:spcBef>
              <a:spcAft>
                <a:spcPts val="0"/>
              </a:spcAft>
              <a:buFont typeface="Arial" panose="020B0604020202020204" pitchFamily="34" charset="0"/>
              <a:buChar char="•"/>
              <a:defRPr/>
            </a:pPr>
            <a:r>
              <a:rPr lang="en-US" dirty="0" smtClean="0"/>
              <a:t>People who don’t know what they’re looking for</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Demographics: UCF’s size, student levels, age</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Principles: user-centered, well organized, responsive, compliant, inclusive, etc.</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Analytics: previous page views, keywords, browsers, devices, search queries, etc. </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Literature Review</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Review of Other Websites</a:t>
            </a:r>
          </a:p>
          <a:p>
            <a:pPr lvl="1" eaLnBrk="1" fontAlgn="auto" hangingPunct="1">
              <a:lnSpc>
                <a:spcPct val="100000"/>
              </a:lnSpc>
              <a:spcBef>
                <a:spcPts val="0"/>
              </a:spcBef>
              <a:spcAft>
                <a:spcPts val="0"/>
              </a:spcAft>
              <a:buFont typeface="Arial" panose="020B0604020202020204" pitchFamily="34" charset="0"/>
              <a:buChar char="•"/>
              <a:defRPr/>
            </a:pPr>
            <a:r>
              <a:rPr lang="en-US" dirty="0" smtClean="0"/>
              <a:t>Decision: Migration to WordPress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Phase 2: WRAPT &amp; WWG</a:t>
            </a:r>
          </a:p>
        </p:txBody>
      </p:sp>
      <p:sp>
        <p:nvSpPr>
          <p:cNvPr id="3" name="Content Placeholder 2"/>
          <p:cNvSpPr>
            <a:spLocks noGrp="1"/>
          </p:cNvSpPr>
          <p:nvPr>
            <p:ph idx="1"/>
          </p:nvPr>
        </p:nvSpPr>
        <p:spPr>
          <a:xfrm>
            <a:off x="498475" y="1825625"/>
            <a:ext cx="7886700" cy="4351338"/>
          </a:xfrm>
        </p:spPr>
        <p:txBody>
          <a:bodyPr rtlCol="0">
            <a:normAutofit fontScale="92500" lnSpcReduction="10000"/>
          </a:bodyPr>
          <a:lstStyle/>
          <a:p>
            <a:pPr eaLnBrk="1" fontAlgn="auto" hangingPunct="1">
              <a:lnSpc>
                <a:spcPct val="100000"/>
              </a:lnSpc>
              <a:spcBef>
                <a:spcPts val="0"/>
              </a:spcBef>
              <a:spcAft>
                <a:spcPts val="0"/>
              </a:spcAft>
              <a:buFont typeface="Arial" panose="020B0604020202020204" pitchFamily="34" charset="0"/>
              <a:buChar char="•"/>
              <a:defRPr/>
            </a:pPr>
            <a:r>
              <a:rPr lang="en-US" dirty="0" smtClean="0"/>
              <a:t>Web Redesign and Policy Taskforce (WRAPT)</a:t>
            </a:r>
          </a:p>
          <a:p>
            <a:pPr lvl="1" eaLnBrk="1" fontAlgn="auto" hangingPunct="1">
              <a:lnSpc>
                <a:spcPct val="100000"/>
              </a:lnSpc>
              <a:spcBef>
                <a:spcPts val="0"/>
              </a:spcBef>
              <a:spcAft>
                <a:spcPts val="0"/>
              </a:spcAft>
              <a:buFont typeface="Arial" panose="020B0604020202020204" pitchFamily="34" charset="0"/>
              <a:buChar char="•"/>
              <a:defRPr/>
            </a:pPr>
            <a:r>
              <a:rPr lang="en-US" dirty="0" smtClean="0"/>
              <a:t>Phase 2, to be completed by March 2015</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User Testing &amp; Feedback</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User Experience Design &amp; Early Design Models</a:t>
            </a:r>
          </a:p>
          <a:p>
            <a:pPr lvl="2" eaLnBrk="1" fontAlgn="auto" hangingPunct="1">
              <a:lnSpc>
                <a:spcPct val="100000"/>
              </a:lnSpc>
              <a:spcBef>
                <a:spcPts val="0"/>
              </a:spcBef>
              <a:spcAft>
                <a:spcPts val="0"/>
              </a:spcAft>
              <a:buFont typeface="Arial" panose="020B0604020202020204" pitchFamily="34" charset="0"/>
              <a:buChar char="•"/>
              <a:defRPr/>
            </a:pPr>
            <a:r>
              <a:rPr lang="en-US" dirty="0" smtClean="0"/>
              <a:t>Beginning the Web Working Group (WWG)</a:t>
            </a:r>
          </a:p>
          <a:p>
            <a:pPr eaLnBrk="1" fontAlgn="auto" hangingPunct="1">
              <a:lnSpc>
                <a:spcPct val="100000"/>
              </a:lnSpc>
              <a:spcBef>
                <a:spcPts val="0"/>
              </a:spcBef>
              <a:spcAft>
                <a:spcPts val="0"/>
              </a:spcAft>
              <a:buFont typeface="Arial" panose="020B0604020202020204" pitchFamily="34" charset="0"/>
              <a:buChar char="•"/>
              <a:defRPr/>
            </a:pPr>
            <a:r>
              <a:rPr lang="en-US" dirty="0"/>
              <a:t>Web Working Group (WWG)</a:t>
            </a:r>
          </a:p>
          <a:p>
            <a:pPr lvl="1" eaLnBrk="1" fontAlgn="auto" hangingPunct="1">
              <a:lnSpc>
                <a:spcPct val="100000"/>
              </a:lnSpc>
              <a:spcBef>
                <a:spcPts val="0"/>
              </a:spcBef>
              <a:spcAft>
                <a:spcPts val="0"/>
              </a:spcAft>
              <a:buFont typeface="Arial" panose="020B0604020202020204" pitchFamily="34" charset="0"/>
              <a:buChar char="•"/>
              <a:defRPr/>
            </a:pPr>
            <a:r>
              <a:rPr lang="en-US" dirty="0"/>
              <a:t>First meeting </a:t>
            </a:r>
            <a:r>
              <a:rPr lang="en-US" dirty="0" smtClean="0"/>
              <a:t>1/28/2015, last Wed of the month</a:t>
            </a:r>
            <a:endParaRPr lang="en-US" dirty="0"/>
          </a:p>
          <a:p>
            <a:pPr lvl="1" eaLnBrk="1" fontAlgn="auto" hangingPunct="1">
              <a:lnSpc>
                <a:spcPct val="100000"/>
              </a:lnSpc>
              <a:spcBef>
                <a:spcPts val="0"/>
              </a:spcBef>
              <a:spcAft>
                <a:spcPts val="0"/>
              </a:spcAft>
              <a:buFont typeface="Arial" panose="020B0604020202020204" pitchFamily="34" charset="0"/>
              <a:buChar char="•"/>
              <a:defRPr/>
            </a:pPr>
            <a:r>
              <a:rPr lang="en-US" dirty="0"/>
              <a:t>Leadership: Two co-chairs, the Web Applications Developer &amp; the Applications System Analyst/Programmer</a:t>
            </a:r>
          </a:p>
          <a:p>
            <a:pPr lvl="1" eaLnBrk="1" fontAlgn="auto" hangingPunct="1">
              <a:lnSpc>
                <a:spcPct val="100000"/>
              </a:lnSpc>
              <a:spcBef>
                <a:spcPts val="0"/>
              </a:spcBef>
              <a:spcAft>
                <a:spcPts val="0"/>
              </a:spcAft>
              <a:buFont typeface="Arial" panose="020B0604020202020204" pitchFamily="34" charset="0"/>
              <a:buChar char="•"/>
              <a:defRPr/>
            </a:pPr>
            <a:r>
              <a:rPr lang="en-US" dirty="0" smtClean="0"/>
              <a:t>Department Representatives, </a:t>
            </a:r>
            <a:r>
              <a:rPr lang="en-US" dirty="0"/>
              <a:t>including branch libraries and one member for all regional </a:t>
            </a:r>
            <a:r>
              <a:rPr lang="en-US" dirty="0" smtClean="0"/>
              <a:t>libraries</a:t>
            </a:r>
            <a:endParaRPr lang="en-US" dirty="0"/>
          </a:p>
          <a:p>
            <a:pPr lvl="1" eaLnBrk="1" fontAlgn="auto" hangingPunct="1">
              <a:lnSpc>
                <a:spcPct val="100000"/>
              </a:lnSpc>
              <a:spcBef>
                <a:spcPts val="0"/>
              </a:spcBef>
              <a:spcAft>
                <a:spcPts val="0"/>
              </a:spcAft>
              <a:buFont typeface="Arial" panose="020B0604020202020204" pitchFamily="34" charset="0"/>
              <a:buChar char="•"/>
              <a:defRPr/>
            </a:pPr>
            <a:r>
              <a:rPr lang="en-US" dirty="0" smtClean="0"/>
              <a:t>Ad Hoc Representatives</a:t>
            </a:r>
            <a:r>
              <a:rPr lang="en-US" dirty="0"/>
              <a:t>: PR Director, Electronic Resources Librarian, &amp; </a:t>
            </a:r>
            <a:r>
              <a:rPr lang="en-US" dirty="0" err="1"/>
              <a:t>LibGuides</a:t>
            </a:r>
            <a:r>
              <a:rPr lang="en-US" dirty="0"/>
              <a:t> Administrator</a:t>
            </a:r>
          </a:p>
          <a:p>
            <a:pPr eaLnBrk="1" fontAlgn="auto" hangingPunct="1">
              <a:lnSpc>
                <a:spcPct val="100000"/>
              </a:lnSpc>
              <a:spcBef>
                <a:spcPts val="0"/>
              </a:spcBef>
              <a:spcAft>
                <a:spcPts val="0"/>
              </a:spcAft>
              <a:buFont typeface="Arial" panose="020B0604020202020204" pitchFamily="34" charset="0"/>
              <a:buChar char="•"/>
              <a:defRPr/>
            </a:pPr>
            <a:endParaRPr lang="en-US" dirty="0" smtClean="0"/>
          </a:p>
        </p:txBody>
      </p:sp>
      <p:sp>
        <p:nvSpPr>
          <p:cNvPr id="24579" name="TextBox 3"/>
          <p:cNvSpPr txBox="1">
            <a:spLocks noChangeArrowheads="1"/>
          </p:cNvSpPr>
          <p:nvPr/>
        </p:nvSpPr>
        <p:spPr bwMode="auto">
          <a:xfrm>
            <a:off x="7091363" y="3733800"/>
            <a:ext cx="1681162" cy="244475"/>
          </a:xfrm>
          <a:prstGeom prst="rect">
            <a:avLst/>
          </a:prstGeom>
          <a:noFill/>
          <a:ln w="9525">
            <a:noFill/>
            <a:miter lim="800000"/>
            <a:headEnd/>
            <a:tailEnd/>
          </a:ln>
        </p:spPr>
        <p:txBody>
          <a:bodyPr>
            <a:prstTxWarp prst="textNoShape">
              <a:avLst/>
            </a:prstTxWarp>
            <a:spAutoFit/>
          </a:bodyPr>
          <a:lstStyle/>
          <a:p>
            <a:r>
              <a:rPr lang="en-US" sz="1000">
                <a:latin typeface="Calibri" pitchFamily="-72" charset="0"/>
              </a:rPr>
              <a:t>(Until the end of time </a:t>
            </a:r>
            <a:r>
              <a:rPr lang="en-US" sz="1000">
                <a:latin typeface="Calibri" pitchFamily="-72" charset="0"/>
                <a:sym typeface="Wingdings" pitchFamily="-72" charset="2"/>
              </a:rPr>
              <a:t> )</a:t>
            </a:r>
            <a:endParaRPr lang="en-US" sz="1000">
              <a:latin typeface="Calibri" pitchFamily="-7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Task 1: Inventory</a:t>
            </a:r>
          </a:p>
        </p:txBody>
      </p:sp>
      <p:sp>
        <p:nvSpPr>
          <p:cNvPr id="26626" name="Content Placeholder 2"/>
          <p:cNvSpPr>
            <a:spLocks noGrp="1"/>
          </p:cNvSpPr>
          <p:nvPr>
            <p:ph idx="1"/>
          </p:nvPr>
        </p:nvSpPr>
        <p:spPr>
          <a:xfrm>
            <a:off x="498475" y="1825625"/>
            <a:ext cx="7886700" cy="5032375"/>
          </a:xfrm>
        </p:spPr>
        <p:txBody>
          <a:bodyPr/>
          <a:lstStyle/>
          <a:p>
            <a:pPr eaLnBrk="1" hangingPunct="1">
              <a:lnSpc>
                <a:spcPct val="100000"/>
              </a:lnSpc>
              <a:spcBef>
                <a:spcPct val="0"/>
              </a:spcBef>
            </a:pPr>
            <a:r>
              <a:rPr lang="en-US" smtClean="0">
                <a:latin typeface="Helvetica Neue" pitchFamily="-72" charset="0"/>
                <a:ea typeface="Helvetica Neue" pitchFamily="-72" charset="0"/>
                <a:cs typeface="Helvetica Neue" pitchFamily="-72" charset="0"/>
              </a:rPr>
              <a:t>Task 1: Inventorying and cleaning up current pages / Identify pages for sharing</a:t>
            </a:r>
          </a:p>
          <a:p>
            <a:pPr lvl="1" eaLnBrk="1" hangingPunct="1">
              <a:lnSpc>
                <a:spcPct val="100000"/>
              </a:lnSpc>
              <a:spcBef>
                <a:spcPct val="0"/>
              </a:spcBef>
            </a:pPr>
            <a:r>
              <a:rPr lang="en-US" smtClean="0">
                <a:latin typeface="Helvetica Neue" pitchFamily="-72" charset="0"/>
                <a:ea typeface="Helvetica Neue" pitchFamily="-72" charset="0"/>
                <a:cs typeface="Helvetica Neue" pitchFamily="-72" charset="0"/>
              </a:rPr>
              <a:t>SCUA had 793 items that made up its website</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For deletion (40%):</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Folders: 108</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Others: 121</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Styling: 85</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To be “archived” (6%):</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 50</a:t>
            </a:r>
          </a:p>
          <a:p>
            <a:pPr lvl="2" eaLnBrk="1" hangingPunct="1">
              <a:lnSpc>
                <a:spcPct val="100000"/>
              </a:lnSpc>
              <a:spcBef>
                <a:spcPct val="0"/>
              </a:spcBef>
            </a:pPr>
            <a:r>
              <a:rPr lang="en-US" smtClean="0">
                <a:latin typeface="Helvetica Neue" pitchFamily="-72" charset="0"/>
                <a:ea typeface="Helvetica Neue" pitchFamily="-72" charset="0"/>
                <a:cs typeface="Helvetica Neue" pitchFamily="-72" charset="0"/>
              </a:rPr>
              <a:t>Needed for new website (54%):</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Finding Aids: 144</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Exhibits: 253</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Forms: 2</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Tables: 6</a:t>
            </a:r>
          </a:p>
          <a:p>
            <a:pPr lvl="3" eaLnBrk="1" hangingPunct="1">
              <a:lnSpc>
                <a:spcPct val="100000"/>
              </a:lnSpc>
              <a:spcBef>
                <a:spcPct val="0"/>
              </a:spcBef>
            </a:pPr>
            <a:r>
              <a:rPr lang="en-US" smtClean="0">
                <a:latin typeface="Helvetica Neue" pitchFamily="-72" charset="0"/>
                <a:ea typeface="Helvetica Neue" pitchFamily="-72" charset="0"/>
                <a:cs typeface="Helvetica Neue" pitchFamily="-72" charset="0"/>
              </a:rPr>
              <a:t>Content: 24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433388" y="315913"/>
            <a:ext cx="8710612" cy="1325562"/>
          </a:xfrm>
        </p:spPr>
        <p:txBody>
          <a:bodyPr/>
          <a:lstStyle/>
          <a:p>
            <a:pPr eaLnBrk="1" hangingPunct="1"/>
            <a:r>
              <a:rPr lang="en-US" b="1" smtClean="0">
                <a:latin typeface="Helvetica" pitchFamily="-72" charset="0"/>
                <a:ea typeface="Helvetica" pitchFamily="-72" charset="0"/>
                <a:cs typeface="Helvetica" pitchFamily="-72" charset="0"/>
              </a:rPr>
              <a:t>Previous Website</a:t>
            </a:r>
          </a:p>
        </p:txBody>
      </p:sp>
      <p:pic>
        <p:nvPicPr>
          <p:cNvPr id="28674" name="Picture 3"/>
          <p:cNvPicPr>
            <a:picLocks noChangeAspect="1" noChangeArrowheads="1"/>
          </p:cNvPicPr>
          <p:nvPr/>
        </p:nvPicPr>
        <p:blipFill>
          <a:blip r:embed="rId3"/>
          <a:srcRect/>
          <a:stretch>
            <a:fillRect/>
          </a:stretch>
        </p:blipFill>
        <p:spPr bwMode="auto">
          <a:xfrm>
            <a:off x="433388" y="1417638"/>
            <a:ext cx="7886700"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433388" y="315913"/>
            <a:ext cx="7886700" cy="1325562"/>
          </a:xfrm>
        </p:spPr>
        <p:txBody>
          <a:bodyPr/>
          <a:lstStyle/>
          <a:p>
            <a:pPr eaLnBrk="1" hangingPunct="1"/>
            <a:r>
              <a:rPr lang="en-US" b="1" smtClean="0">
                <a:latin typeface="Helvetica" pitchFamily="-72" charset="0"/>
                <a:ea typeface="Helvetica" pitchFamily="-72" charset="0"/>
                <a:cs typeface="Helvetica" pitchFamily="-72" charset="0"/>
              </a:rPr>
              <a:t>Previous Website, chart</a:t>
            </a:r>
          </a:p>
        </p:txBody>
      </p:sp>
      <p:graphicFrame>
        <p:nvGraphicFramePr>
          <p:cNvPr id="4" name="Chart 3"/>
          <p:cNvGraphicFramePr>
            <a:graphicFrameLocks/>
          </p:cNvGraphicFramePr>
          <p:nvPr/>
        </p:nvGraphicFramePr>
        <p:xfrm>
          <a:off x="0" y="1498526"/>
          <a:ext cx="9144000" cy="44982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661</TotalTime>
  <Words>1735</Words>
  <Application>Microsoft Office PowerPoint</Application>
  <PresentationFormat>On-screen Show (4:3)</PresentationFormat>
  <Paragraphs>296</Paragraphs>
  <Slides>33</Slides>
  <Notes>32</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33</vt:i4>
      </vt:variant>
    </vt:vector>
  </HeadingPairs>
  <TitlesOfParts>
    <vt:vector size="41" baseType="lpstr">
      <vt:lpstr>Arial</vt:lpstr>
      <vt:lpstr>ＭＳ Ｐゴシック</vt:lpstr>
      <vt:lpstr>Helvetica Neue Medium</vt:lpstr>
      <vt:lpstr>Helvetica Neue</vt:lpstr>
      <vt:lpstr>Calibri</vt:lpstr>
      <vt:lpstr>Helvetica</vt:lpstr>
      <vt:lpstr>Wingdings</vt:lpstr>
      <vt:lpstr>Office Theme</vt:lpstr>
      <vt:lpstr>Adventures  in a Mandated  Website Redesign Mary Rubin</vt:lpstr>
      <vt:lpstr>University of Central Florida</vt:lpstr>
      <vt:lpstr>Special Collections &amp; University Archives Staff</vt:lpstr>
      <vt:lpstr>Special Collections &amp; University Archives Staff</vt:lpstr>
      <vt:lpstr>Phase 1: WRAPT</vt:lpstr>
      <vt:lpstr>Phase 2: WRAPT &amp; WWG</vt:lpstr>
      <vt:lpstr>Task 1: Inventory</vt:lpstr>
      <vt:lpstr>Previous Website</vt:lpstr>
      <vt:lpstr>Previous Website, chart</vt:lpstr>
      <vt:lpstr>Task 1: Inventory (cont.)</vt:lpstr>
      <vt:lpstr>Task 1: Tables, now a LibGuide</vt:lpstr>
      <vt:lpstr>Task 1: Shared Pages</vt:lpstr>
      <vt:lpstr>Task 1: Shared Pages, hours</vt:lpstr>
      <vt:lpstr>Task 1: Shared Pages, hours</vt:lpstr>
      <vt:lpstr>New Website</vt:lpstr>
      <vt:lpstr>Task 2: Content</vt:lpstr>
      <vt:lpstr>Task 2: Solutions</vt:lpstr>
      <vt:lpstr>Previous Finding Aids</vt:lpstr>
      <vt:lpstr>Task 2: Finding Aid Solution</vt:lpstr>
      <vt:lpstr>Task 2: PURLs</vt:lpstr>
      <vt:lpstr>Task  2: Content (cont.)</vt:lpstr>
      <vt:lpstr>New Website</vt:lpstr>
      <vt:lpstr>Phase 3: WRAPT &amp; WWG</vt:lpstr>
      <vt:lpstr>Phase 3: User Testing</vt:lpstr>
      <vt:lpstr>Phase 3: User Testing (cont.)</vt:lpstr>
      <vt:lpstr>New Website</vt:lpstr>
      <vt:lpstr>Task 2: Solutions (cont.)</vt:lpstr>
      <vt:lpstr>Phase 3: WRAPT &amp; WWG</vt:lpstr>
      <vt:lpstr>SCUA’s Current Website</vt:lpstr>
      <vt:lpstr>Previous Website</vt:lpstr>
      <vt:lpstr>New Website</vt:lpstr>
      <vt:lpstr>Going Forward</vt:lpstr>
      <vt:lpstr>Mary Rubin, Senior Archivist Special Collections &amp;  University Archives University of Central Florida  (407) 823-5427 Mary.Rubin@ucf.edu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Mary Rubin</cp:lastModifiedBy>
  <cp:revision>53</cp:revision>
  <cp:lastPrinted>2016-08-29T20:41:10Z</cp:lastPrinted>
  <dcterms:created xsi:type="dcterms:W3CDTF">2016-09-13T13:48:41Z</dcterms:created>
  <dcterms:modified xsi:type="dcterms:W3CDTF">2017-05-10T11:21:32Z</dcterms:modified>
</cp:coreProperties>
</file>