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0" r:id="rId1"/>
  </p:sldMasterIdLst>
  <p:notesMasterIdLst>
    <p:notesMasterId r:id="rId17"/>
  </p:notesMasterIdLst>
  <p:handoutMasterIdLst>
    <p:handoutMasterId r:id="rId18"/>
  </p:handoutMasterIdLst>
  <p:sldIdLst>
    <p:sldId id="256" r:id="rId2"/>
    <p:sldId id="371" r:id="rId3"/>
    <p:sldId id="294" r:id="rId4"/>
    <p:sldId id="373" r:id="rId5"/>
    <p:sldId id="365" r:id="rId6"/>
    <p:sldId id="296" r:id="rId7"/>
    <p:sldId id="377" r:id="rId8"/>
    <p:sldId id="372" r:id="rId9"/>
    <p:sldId id="366" r:id="rId10"/>
    <p:sldId id="310" r:id="rId11"/>
    <p:sldId id="292" r:id="rId12"/>
    <p:sldId id="375" r:id="rId13"/>
    <p:sldId id="307" r:id="rId14"/>
    <p:sldId id="348" r:id="rId15"/>
    <p:sldId id="280" r:id="rId16"/>
  </p:sldIdLst>
  <p:sldSz cx="9144000" cy="5143500" type="screen16x9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clrMode="bw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9" autoAdjust="0"/>
    <p:restoredTop sz="99468" autoAdjust="0"/>
  </p:normalViewPr>
  <p:slideViewPr>
    <p:cSldViewPr snapToGrid="0" snapToObjects="1">
      <p:cViewPr>
        <p:scale>
          <a:sx n="100" d="100"/>
          <a:sy n="100" d="100"/>
        </p:scale>
        <p:origin x="-444" y="-63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F8489A-5269-A946-B80A-432E4E0AB1AB}" type="datetimeFigureOut">
              <a:rPr lang="en-US" smtClean="0"/>
              <a:pPr/>
              <a:t>5/11/2015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7192B9-6399-5F46-8C79-24A92C42E5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2314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C70CB7-0DCC-FE4C-BF64-702A44A5CC19}" type="datetimeFigureOut">
              <a:rPr lang="en-US" smtClean="0"/>
              <a:pPr/>
              <a:t>5/11/2015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941DE0-DF0F-F440-A0B2-6D33A5B542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73664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941DE0-DF0F-F440-A0B2-6D33A5B542A5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77135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941DE0-DF0F-F440-A0B2-6D33A5B542A5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57784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941DE0-DF0F-F440-A0B2-6D33A5B542A5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94660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941DE0-DF0F-F440-A0B2-6D33A5B542A5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94660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941DE0-DF0F-F440-A0B2-6D33A5B542A5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31995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941DE0-DF0F-F440-A0B2-6D33A5B542A5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94660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941DE0-DF0F-F440-A0B2-6D33A5B542A5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22018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28751"/>
            <a:ext cx="7543800" cy="1945481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429000"/>
            <a:ext cx="6461760" cy="8001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F466F-BDA4-4F18-9C7B-FF0A9A1B0E80}" type="datetime1">
              <a:rPr lang="en-US" smtClean="0"/>
              <a:pPr/>
              <a:t>5/11/2015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B4290-6522-4139-852E-05BD9E7F0D2E}" type="datetime1">
              <a:rPr lang="en-US" smtClean="0"/>
              <a:pPr/>
              <a:t>5/11/2015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1752600" cy="4388644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955F9-81EA-47C5-8059-9E5C2B437C70}" type="datetime1">
              <a:rPr lang="en-US" smtClean="0"/>
              <a:pPr/>
              <a:t>5/11/2015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F607B-A47E-422C-9BEF-122CCDB7C526}" type="datetime1">
              <a:rPr lang="en-US" smtClean="0"/>
              <a:pPr/>
              <a:t>5/11/2015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4" y="4114800"/>
            <a:ext cx="7659687" cy="8763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4" y="2889647"/>
            <a:ext cx="6135687" cy="1225154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9A7CB-BEE6-4F99-898E-913F06E8E125}" type="datetime1">
              <a:rPr lang="en-US" smtClean="0"/>
              <a:pPr/>
              <a:t>5/11/2015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52144"/>
            <a:ext cx="3657600" cy="34427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152144"/>
            <a:ext cx="3657600" cy="34427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E300C-6FC5-4FC3-AF1A-075E4F50620D}" type="datetime1">
              <a:rPr lang="en-US" smtClean="0"/>
              <a:pPr/>
              <a:t>5/11/2015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3657600" cy="47982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3657600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151335"/>
            <a:ext cx="3657600" cy="47982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1631156"/>
            <a:ext cx="3657600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D295D-4A77-4DEB-B04C-9F4282A8BC04}" type="datetime1">
              <a:rPr lang="en-US" smtClean="0"/>
              <a:pPr/>
              <a:t>5/11/2015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28685-4D0C-42D5-8013-B5904CD1FCBC}" type="datetime1">
              <a:rPr lang="en-US" smtClean="0"/>
              <a:pPr/>
              <a:t>5/11/2015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226C0-9885-4BA9-BBFA-A52CBFEBB775}" type="datetime1">
              <a:rPr lang="en-US" smtClean="0"/>
              <a:pPr/>
              <a:t>5/11/2015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4121658"/>
            <a:ext cx="7772400" cy="44577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4572000"/>
            <a:ext cx="7772401" cy="4572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E1B38-C5EB-4D66-9137-0AFE9CDEDE8F}" type="datetime1">
              <a:rPr lang="en-US" smtClean="0"/>
              <a:pPr/>
              <a:t>5/11/2015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285750"/>
            <a:ext cx="7772400" cy="370713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4121458"/>
            <a:ext cx="7772400" cy="445970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4572000"/>
            <a:ext cx="7772400" cy="459486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B613C-1AD7-49D3-885D-F654C5CDBAA6}" type="datetime1">
              <a:rPr lang="en-US" smtClean="0"/>
              <a:pPr/>
              <a:t>5/11/2015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76200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7620000" cy="3600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8458200" y="4114800"/>
            <a:ext cx="685800" cy="5143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4236720"/>
            <a:ext cx="548640" cy="29718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882821" y="2990850"/>
            <a:ext cx="177546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856152" y="1188720"/>
            <a:ext cx="18287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327B613C-1AD7-49D3-885D-F654C5CDBAA6}" type="datetime1">
              <a:rPr lang="en-US" smtClean="0"/>
              <a:pPr/>
              <a:t>5/11/2015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1" r:id="rId1"/>
    <p:sldLayoutId id="2147483952" r:id="rId2"/>
    <p:sldLayoutId id="2147483953" r:id="rId3"/>
    <p:sldLayoutId id="2147483954" r:id="rId4"/>
    <p:sldLayoutId id="2147483955" r:id="rId5"/>
    <p:sldLayoutId id="2147483956" r:id="rId6"/>
    <p:sldLayoutId id="2147483957" r:id="rId7"/>
    <p:sldLayoutId id="2147483958" r:id="rId8"/>
    <p:sldLayoutId id="2147483959" r:id="rId9"/>
    <p:sldLayoutId id="2147483960" r:id="rId10"/>
    <p:sldLayoutId id="2147483961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tic.edu/aic/collections/dept_architecture/ddd.html" TargetMode="External"/><Relationship Id="rId2" Type="http://schemas.openxmlformats.org/officeDocument/2006/relationships/hyperlink" Target="http://www.ccaha.org/arch_records.php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uflib.ufl.edu/spec/architecture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ia.org/practicing/akr/AIAB086366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28751"/>
            <a:ext cx="7543800" cy="1215852"/>
          </a:xfrm>
        </p:spPr>
        <p:txBody>
          <a:bodyPr/>
          <a:lstStyle/>
          <a:p>
            <a:r>
              <a:rPr lang="en-US" sz="5400" dirty="0" smtClean="0">
                <a:latin typeface="Calibri"/>
                <a:cs typeface="Calibri"/>
              </a:rPr>
              <a:t>CREATOR, USER, KEEPER:</a:t>
            </a:r>
            <a:endParaRPr lang="en-US" sz="5400" dirty="0">
              <a:latin typeface="Calibri"/>
              <a:cs typeface="Calibri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769938"/>
            <a:ext cx="6461760" cy="1861675"/>
          </a:xfrm>
        </p:spPr>
        <p:txBody>
          <a:bodyPr>
            <a:normAutofit fontScale="25000" lnSpcReduction="20000"/>
          </a:bodyPr>
          <a:lstStyle/>
          <a:p>
            <a:r>
              <a:rPr lang="en-US" sz="9600" dirty="0" smtClean="0"/>
              <a:t>The relationship between donors and repositories in architectural collections</a:t>
            </a:r>
          </a:p>
          <a:p>
            <a:endParaRPr lang="en-US" sz="5100" dirty="0"/>
          </a:p>
          <a:p>
            <a:r>
              <a:rPr lang="en-US" sz="5100" dirty="0" smtClean="0"/>
              <a:t>12 May 2015</a:t>
            </a:r>
          </a:p>
          <a:p>
            <a:endParaRPr lang="en-US" sz="2600" dirty="0"/>
          </a:p>
          <a:p>
            <a:r>
              <a:rPr lang="en-US" sz="2600" dirty="0" smtClean="0"/>
              <a:t>PRESENTED BY:</a:t>
            </a:r>
          </a:p>
          <a:p>
            <a:r>
              <a:rPr lang="en-US" sz="2600" dirty="0" smtClean="0"/>
              <a:t>CYNTHIA L. PETERSON</a:t>
            </a:r>
          </a:p>
          <a:p>
            <a:r>
              <a:rPr lang="en-US" sz="2600" dirty="0" smtClean="0"/>
              <a:t>Elling O. Eide Charitable Foundation</a:t>
            </a:r>
          </a:p>
          <a:p>
            <a:r>
              <a:rPr lang="en-US" sz="2600" dirty="0" smtClean="0"/>
              <a:t>cpeterson@ellingoeide.org</a:t>
            </a:r>
          </a:p>
        </p:txBody>
      </p:sp>
    </p:spTree>
    <p:extLst>
      <p:ext uri="{BB962C8B-B14F-4D97-AF65-F5344CB8AC3E}">
        <p14:creationId xmlns:p14="http://schemas.microsoft.com/office/powerpoint/2010/main" val="3320340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+mn-lt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1" name="Picture 4" descr="http://www.archivists.org/saagroups/mss/summer2008_img007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 cstate="print"/>
          <a:srcRect t="31757" b="31757"/>
          <a:stretch>
            <a:fillRect/>
          </a:stretch>
        </p:blipFill>
        <p:spPr bwMode="auto">
          <a:xfrm>
            <a:off x="3895515" y="2011681"/>
            <a:ext cx="4608405" cy="2103120"/>
          </a:xfrm>
          <a:prstGeom prst="rect">
            <a:avLst/>
          </a:prstGeom>
          <a:noFill/>
        </p:spPr>
      </p:pic>
      <p:pic>
        <p:nvPicPr>
          <p:cNvPr id="12" name="Picture 13" descr="http://farm3.static.flickr.com/2445/4081249835_7b5f1ac83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67005" y="1"/>
            <a:ext cx="2136915" cy="2011680"/>
          </a:xfrm>
          <a:prstGeom prst="rect">
            <a:avLst/>
          </a:prstGeom>
          <a:noFill/>
        </p:spPr>
      </p:pic>
      <p:pic>
        <p:nvPicPr>
          <p:cNvPr id="13" name="Picture 11" descr="http://www.nypl.org/sites/default/files/picture_012.inline%20vertica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23360" y="1"/>
            <a:ext cx="2343645" cy="2011680"/>
          </a:xfrm>
          <a:prstGeom prst="rect">
            <a:avLst/>
          </a:prstGeom>
          <a:noFill/>
        </p:spPr>
      </p:pic>
      <p:pic>
        <p:nvPicPr>
          <p:cNvPr id="14" name="Picture 9" descr="C:\Users\Peterson\Desktop\FLAIAPresentationMaterial\Photo Library - 34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4023360" cy="412145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90427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6" name="Picture 4"/>
          <p:cNvPicPr>
            <a:picLocks noChangeAspect="1" noChangeArrowheads="1"/>
          </p:cNvPicPr>
          <p:nvPr/>
        </p:nvPicPr>
        <p:blipFill>
          <a:blip r:embed="rId2" cstate="print"/>
          <a:srcRect l="2473" t="18791" r="25577" b="4835"/>
          <a:stretch>
            <a:fillRect/>
          </a:stretch>
        </p:blipFill>
        <p:spPr bwMode="auto">
          <a:xfrm>
            <a:off x="0" y="-1"/>
            <a:ext cx="4663440" cy="3712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7" name="Picture 5"/>
          <p:cNvPicPr>
            <a:picLocks noChangeAspect="1" noChangeArrowheads="1"/>
          </p:cNvPicPr>
          <p:nvPr/>
        </p:nvPicPr>
        <p:blipFill>
          <a:blip r:embed="rId3" cstate="print"/>
          <a:srcRect l="1621" t="18688" r="17564" b="4978"/>
          <a:stretch>
            <a:fillRect/>
          </a:stretch>
        </p:blipFill>
        <p:spPr bwMode="auto">
          <a:xfrm>
            <a:off x="4663440" y="0"/>
            <a:ext cx="4480560" cy="3712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1718268" y="4401178"/>
            <a:ext cx="71443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EXAMPLE OF MASTER PROJECT INDEX AND COLLECTION INVENTORY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	</a:t>
            </a:r>
          </a:p>
          <a:p>
            <a:pPr>
              <a:buNone/>
            </a:pPr>
            <a:endParaRPr lang="en-US" dirty="0"/>
          </a:p>
          <a:p>
            <a:pPr algn="ctr">
              <a:buNone/>
            </a:pPr>
            <a:r>
              <a:rPr lang="en-US" dirty="0" smtClean="0"/>
              <a:t>	</a:t>
            </a:r>
            <a:r>
              <a:rPr lang="en-US" sz="4000" dirty="0" smtClean="0"/>
              <a:t>Getting to know one another: Improving the Process of Acquisitions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442508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+mn-lt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" name="Picture 18" descr="UFSurveysmall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64181" y="329381"/>
            <a:ext cx="2834640" cy="3683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548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smtClean="0">
                <a:latin typeface="+mn-lt"/>
              </a:rPr>
              <a:t>Society of American Archivists Brochures</a:t>
            </a:r>
            <a:endParaRPr lang="en-US" b="0" dirty="0">
              <a:latin typeface="+mn-lt"/>
            </a:endParaRPr>
          </a:p>
        </p:txBody>
      </p:sp>
      <p:sp>
        <p:nvSpPr>
          <p:cNvPr id="9" name="Picture Placeholder 8"/>
          <p:cNvSpPr>
            <a:spLocks noGrp="1"/>
          </p:cNvSpPr>
          <p:nvPr>
            <p:ph type="pic" idx="1"/>
          </p:nvPr>
        </p:nvSpPr>
        <p:spPr/>
      </p:sp>
      <p:sp>
        <p:nvSpPr>
          <p:cNvPr id="10" name="Text Placeholder 9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0900" name="Picture 4" descr="Donating Your Personal or Family Papers to a Repository Brochure"/>
          <p:cNvPicPr>
            <a:picLocks noChangeAspect="1" noChangeArrowheads="1"/>
          </p:cNvPicPr>
          <p:nvPr/>
        </p:nvPicPr>
        <p:blipFill>
          <a:blip r:embed="rId2" cstate="print"/>
          <a:srcRect l="27333" r="27000"/>
          <a:stretch>
            <a:fillRect/>
          </a:stretch>
        </p:blipFill>
        <p:spPr bwMode="auto">
          <a:xfrm>
            <a:off x="6083300" y="1347788"/>
            <a:ext cx="869950" cy="1905000"/>
          </a:xfrm>
          <a:prstGeom prst="rect">
            <a:avLst/>
          </a:prstGeom>
          <a:noFill/>
        </p:spPr>
      </p:pic>
      <p:pic>
        <p:nvPicPr>
          <p:cNvPr id="80902" name="Picture 6" descr="Guide to Deeds of Gift Brochure"/>
          <p:cNvPicPr>
            <a:picLocks noChangeAspect="1" noChangeArrowheads="1"/>
          </p:cNvPicPr>
          <p:nvPr/>
        </p:nvPicPr>
        <p:blipFill>
          <a:blip r:embed="rId3" cstate="print"/>
          <a:srcRect l="26333" r="28167"/>
          <a:stretch>
            <a:fillRect/>
          </a:stretch>
        </p:blipFill>
        <p:spPr bwMode="auto">
          <a:xfrm>
            <a:off x="1749424" y="1347788"/>
            <a:ext cx="866775" cy="1905000"/>
          </a:xfrm>
          <a:prstGeom prst="rect">
            <a:avLst/>
          </a:prstGeom>
          <a:noFill/>
        </p:spPr>
      </p:pic>
      <p:pic>
        <p:nvPicPr>
          <p:cNvPr id="80904" name="Picture 8" descr="Donating Your Organizational Records to a Repository Brochure"/>
          <p:cNvPicPr>
            <a:picLocks noChangeAspect="1" noChangeArrowheads="1"/>
          </p:cNvPicPr>
          <p:nvPr/>
        </p:nvPicPr>
        <p:blipFill>
          <a:blip r:embed="rId4" cstate="print"/>
          <a:srcRect r="13611" b="5895"/>
          <a:stretch>
            <a:fillRect/>
          </a:stretch>
        </p:blipFill>
        <p:spPr bwMode="auto">
          <a:xfrm>
            <a:off x="3868737" y="1200150"/>
            <a:ext cx="987425" cy="20526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80"/>
            <a:ext cx="7620000" cy="419846"/>
          </a:xfrm>
        </p:spPr>
        <p:txBody>
          <a:bodyPr/>
          <a:lstStyle/>
          <a:p>
            <a:r>
              <a:rPr lang="en-US" sz="1800" dirty="0" smtClean="0">
                <a:latin typeface="+mn-lt"/>
              </a:rPr>
              <a:t>Bibliography</a:t>
            </a:r>
            <a:endParaRPr lang="en-US" sz="18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792"/>
            <a:ext cx="7620000" cy="4266808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sz="1000" dirty="0" smtClean="0"/>
              <a:t>American Institute of Architects Foundation. </a:t>
            </a:r>
            <a:r>
              <a:rPr lang="en-US" sz="1000" i="1" dirty="0" smtClean="0"/>
              <a:t>Proceedings of the Conference:  Toward Standards for Architectural Archives, February 12-13, 1981. </a:t>
            </a:r>
            <a:r>
              <a:rPr lang="en-US" sz="1000" dirty="0" smtClean="0"/>
              <a:t> Washington, DC:  American Institute of Architects Foundation, 1984.</a:t>
            </a:r>
          </a:p>
          <a:p>
            <a:pPr marL="114300" indent="0">
              <a:lnSpc>
                <a:spcPct val="50000"/>
              </a:lnSpc>
              <a:buNone/>
            </a:pPr>
            <a:endParaRPr lang="en-US" sz="1000" dirty="0" smtClean="0"/>
          </a:p>
          <a:p>
            <a:pPr marL="114300" indent="0">
              <a:buNone/>
            </a:pPr>
            <a:r>
              <a:rPr lang="en-US" sz="1000" dirty="0" smtClean="0"/>
              <a:t>Ballast, David Kent.  </a:t>
            </a:r>
            <a:r>
              <a:rPr lang="en-US" sz="1000" i="1" dirty="0" smtClean="0"/>
              <a:t>Creative Records Management:  A Guidebook for Architects, Engineers and Interior Designers.  </a:t>
            </a:r>
            <a:r>
              <a:rPr lang="en-US" sz="1000" dirty="0" smtClean="0"/>
              <a:t>Newton, MA:  Practice Management Associates, 1987.</a:t>
            </a:r>
          </a:p>
          <a:p>
            <a:pPr marL="114300" indent="0">
              <a:lnSpc>
                <a:spcPct val="50000"/>
              </a:lnSpc>
              <a:spcBef>
                <a:spcPts val="0"/>
              </a:spcBef>
              <a:buNone/>
            </a:pPr>
            <a:endParaRPr lang="en-US" sz="1000" dirty="0" smtClean="0"/>
          </a:p>
          <a:p>
            <a:pPr marL="114300" indent="0">
              <a:buNone/>
            </a:pPr>
            <a:r>
              <a:rPr lang="en-US" sz="1000" dirty="0" smtClean="0"/>
              <a:t>Bole, Frank and Julia Marks Young.  </a:t>
            </a:r>
            <a:r>
              <a:rPr lang="en-US" sz="1000" i="1" dirty="0" smtClean="0"/>
              <a:t>Archival Appraisal.  </a:t>
            </a:r>
            <a:r>
              <a:rPr lang="en-US" sz="1000" dirty="0" smtClean="0"/>
              <a:t>New York: Neal-Schuman, 1991.</a:t>
            </a:r>
          </a:p>
          <a:p>
            <a:pPr marL="114300" indent="0">
              <a:lnSpc>
                <a:spcPct val="50000"/>
              </a:lnSpc>
              <a:spcBef>
                <a:spcPts val="0"/>
              </a:spcBef>
              <a:buNone/>
            </a:pPr>
            <a:endParaRPr lang="en-US" sz="1000" dirty="0" smtClean="0"/>
          </a:p>
          <a:p>
            <a:pPr marL="114300" indent="0">
              <a:buNone/>
            </a:pPr>
            <a:r>
              <a:rPr lang="en-US" sz="1000" dirty="0" smtClean="0"/>
              <a:t>Conservation Center for Art and Historic Artifacts, ed.  Architectural Records Conference Report.  May 3-5, 2000, Philadelphia, Penn.  </a:t>
            </a:r>
            <a:r>
              <a:rPr lang="en-US" sz="1000" dirty="0" smtClean="0">
                <a:hlinkClick r:id="rId2"/>
              </a:rPr>
              <a:t>http://www.ccaha.org/arch_records.php</a:t>
            </a:r>
            <a:r>
              <a:rPr lang="en-US" sz="1000" dirty="0" smtClean="0"/>
              <a:t> (July 1, 2012).</a:t>
            </a:r>
          </a:p>
          <a:p>
            <a:pPr marL="114300" indent="0">
              <a:lnSpc>
                <a:spcPct val="50000"/>
              </a:lnSpc>
              <a:buNone/>
            </a:pPr>
            <a:endParaRPr lang="en-US" sz="1000" dirty="0"/>
          </a:p>
          <a:p>
            <a:pPr marL="114300" indent="0">
              <a:buNone/>
            </a:pPr>
            <a:r>
              <a:rPr lang="en-US" sz="1000" dirty="0" smtClean="0"/>
              <a:t>Daniels, </a:t>
            </a:r>
            <a:r>
              <a:rPr lang="en-US" sz="1000" dirty="0" err="1" smtClean="0"/>
              <a:t>Maygene</a:t>
            </a:r>
            <a:r>
              <a:rPr lang="en-US" sz="1000" dirty="0" smtClean="0"/>
              <a:t> and David </a:t>
            </a:r>
            <a:r>
              <a:rPr lang="en-US" sz="1000" dirty="0" err="1" smtClean="0"/>
              <a:t>Peycer</a:t>
            </a:r>
            <a:r>
              <a:rPr lang="en-US" sz="1000" dirty="0" err="1"/>
              <a:t>é</a:t>
            </a:r>
            <a:r>
              <a:rPr lang="en-US" sz="1000" dirty="0"/>
              <a:t> </a:t>
            </a:r>
            <a:r>
              <a:rPr lang="en-US" sz="1000" dirty="0" smtClean="0"/>
              <a:t>, editors.  </a:t>
            </a:r>
            <a:r>
              <a:rPr lang="en-US" sz="1000" i="1" dirty="0" smtClean="0"/>
              <a:t>“A Guide to the Archival Care of Architectural Records:  19</a:t>
            </a:r>
            <a:r>
              <a:rPr lang="en-US" sz="1000" i="1" baseline="30000" dirty="0" smtClean="0"/>
              <a:t>th</a:t>
            </a:r>
            <a:r>
              <a:rPr lang="en-US" sz="1000" i="1" dirty="0" smtClean="0"/>
              <a:t>-20</a:t>
            </a:r>
            <a:r>
              <a:rPr lang="en-US" sz="1000" i="1" baseline="30000" dirty="0" smtClean="0"/>
              <a:t>th</a:t>
            </a:r>
            <a:r>
              <a:rPr lang="en-US" sz="1000" i="1" dirty="0" smtClean="0"/>
              <a:t> Centuries.  </a:t>
            </a:r>
            <a:r>
              <a:rPr lang="en-US" sz="1000" dirty="0" smtClean="0"/>
              <a:t>Paris:  International Council on Archives, 2000.</a:t>
            </a:r>
          </a:p>
          <a:p>
            <a:pPr marL="114300" indent="0">
              <a:lnSpc>
                <a:spcPct val="50000"/>
              </a:lnSpc>
              <a:buNone/>
            </a:pPr>
            <a:endParaRPr lang="en-US" sz="1000" dirty="0"/>
          </a:p>
          <a:p>
            <a:pPr marL="114300" indent="0">
              <a:buNone/>
            </a:pPr>
            <a:r>
              <a:rPr lang="en-US" sz="1000" dirty="0" smtClean="0"/>
              <a:t>Fallon, Kristine Associates.  Collecting, Archiving, and Exhibiting Digital Design Data.  Chicago, IL:  Department of Architecture, Art Institute of Chicago, 2004 </a:t>
            </a:r>
            <a:r>
              <a:rPr lang="en-US" sz="1000" dirty="0" smtClean="0">
                <a:hlinkClick r:id="rId3"/>
              </a:rPr>
              <a:t>http://www.artic.edu/aic/collections/dept_architecture/ddd.html</a:t>
            </a:r>
            <a:r>
              <a:rPr lang="en-US" sz="1000" dirty="0" smtClean="0"/>
              <a:t>  (June 30, 2012).</a:t>
            </a:r>
          </a:p>
          <a:p>
            <a:pPr marL="114300" indent="0">
              <a:lnSpc>
                <a:spcPct val="50000"/>
              </a:lnSpc>
              <a:buNone/>
            </a:pPr>
            <a:endParaRPr lang="en-US" sz="1000" dirty="0"/>
          </a:p>
          <a:p>
            <a:pPr marL="114300" indent="0">
              <a:buNone/>
            </a:pPr>
            <a:r>
              <a:rPr lang="en-US" sz="1000" dirty="0" err="1" smtClean="0"/>
              <a:t>Hildesheimer</a:t>
            </a:r>
            <a:r>
              <a:rPr lang="en-US" sz="1000" dirty="0" smtClean="0"/>
              <a:t>, Françoise.  </a:t>
            </a:r>
            <a:r>
              <a:rPr lang="en-US" sz="1000" i="1" dirty="0" smtClean="0"/>
              <a:t>The Processing of Architect’s Records:  A Case Study:  France.  </a:t>
            </a:r>
            <a:r>
              <a:rPr lang="en-US" sz="1000" dirty="0" smtClean="0"/>
              <a:t>Paris:  General Information </a:t>
            </a:r>
            <a:r>
              <a:rPr lang="en-US" sz="1000" dirty="0" err="1" smtClean="0"/>
              <a:t>Programme</a:t>
            </a:r>
            <a:r>
              <a:rPr lang="en-US" sz="1000" dirty="0" smtClean="0"/>
              <a:t> and UNISISR, 1987.</a:t>
            </a:r>
          </a:p>
          <a:p>
            <a:pPr marL="114300" indent="0">
              <a:lnSpc>
                <a:spcPct val="50000"/>
              </a:lnSpc>
              <a:buNone/>
            </a:pPr>
            <a:endParaRPr lang="en-US" sz="1000" dirty="0"/>
          </a:p>
          <a:p>
            <a:pPr marL="114300" indent="0">
              <a:buNone/>
            </a:pPr>
            <a:r>
              <a:rPr lang="en-US" sz="1000" dirty="0" err="1" smtClean="0"/>
              <a:t>Kissel</a:t>
            </a:r>
            <a:r>
              <a:rPr lang="en-US" sz="1000" dirty="0" smtClean="0"/>
              <a:t>, </a:t>
            </a:r>
            <a:r>
              <a:rPr lang="en-US" sz="1000" dirty="0" err="1" smtClean="0"/>
              <a:t>Eleonore</a:t>
            </a:r>
            <a:r>
              <a:rPr lang="en-US" sz="1000" dirty="0" smtClean="0"/>
              <a:t> and Erin </a:t>
            </a:r>
            <a:r>
              <a:rPr lang="en-US" sz="1000" dirty="0" err="1" smtClean="0"/>
              <a:t>Vigneau</a:t>
            </a:r>
            <a:r>
              <a:rPr lang="en-US" sz="1000" dirty="0" smtClean="0"/>
              <a:t>. </a:t>
            </a:r>
            <a:r>
              <a:rPr lang="en-US" sz="1000" i="1" dirty="0" smtClean="0"/>
              <a:t>Architectural </a:t>
            </a:r>
            <a:r>
              <a:rPr lang="en-US" sz="1000" i="1" dirty="0" err="1" smtClean="0"/>
              <a:t>Photoreproductions</a:t>
            </a:r>
            <a:r>
              <a:rPr lang="en-US" sz="1000" i="1" dirty="0" smtClean="0"/>
              <a:t>:  A Manual for Identification and Care.  </a:t>
            </a:r>
            <a:r>
              <a:rPr lang="en-US" sz="1000" dirty="0" smtClean="0"/>
              <a:t>New Castle, DE:  Oak Knoll Press, 1999.</a:t>
            </a:r>
          </a:p>
          <a:p>
            <a:pPr marL="114300" indent="0">
              <a:lnSpc>
                <a:spcPct val="50000"/>
              </a:lnSpc>
              <a:buNone/>
            </a:pPr>
            <a:endParaRPr lang="en-US" sz="1000" dirty="0"/>
          </a:p>
          <a:p>
            <a:pPr marL="114300" indent="0">
              <a:buNone/>
            </a:pPr>
            <a:r>
              <a:rPr lang="en-US" sz="1000" dirty="0" smtClean="0"/>
              <a:t>Lowell, Waverly and Tawny Ryan </a:t>
            </a:r>
            <a:r>
              <a:rPr lang="en-US" sz="1000" dirty="0" err="1" smtClean="0"/>
              <a:t>Nelb</a:t>
            </a:r>
            <a:r>
              <a:rPr lang="en-US" sz="1000" dirty="0" smtClean="0"/>
              <a:t>.  </a:t>
            </a:r>
            <a:r>
              <a:rPr lang="en-US" sz="1000" i="1" dirty="0" smtClean="0"/>
              <a:t>Architectural Records:  Managing Design and Construction Records.  </a:t>
            </a:r>
            <a:r>
              <a:rPr lang="en-US" sz="1000" dirty="0" smtClean="0"/>
              <a:t>Chicago, IL:  The Society of American Archivists, 2006.</a:t>
            </a:r>
          </a:p>
          <a:p>
            <a:pPr marL="114300" indent="0">
              <a:lnSpc>
                <a:spcPct val="50000"/>
              </a:lnSpc>
              <a:buNone/>
            </a:pPr>
            <a:endParaRPr lang="en-US" sz="1000" dirty="0"/>
          </a:p>
          <a:p>
            <a:pPr marL="114300" indent="0">
              <a:lnSpc>
                <a:spcPct val="50000"/>
              </a:lnSpc>
              <a:buNone/>
            </a:pPr>
            <a:r>
              <a:rPr lang="en-US" sz="1000" dirty="0" smtClean="0"/>
              <a:t>University of Florida Architecture Archives,  University </a:t>
            </a:r>
            <a:r>
              <a:rPr lang="en-US" sz="1000" dirty="0"/>
              <a:t>of Florida: </a:t>
            </a:r>
            <a:r>
              <a:rPr lang="en-US" sz="1000" dirty="0" smtClean="0">
                <a:hlinkClick r:id="rId4"/>
              </a:rPr>
              <a:t>http</a:t>
            </a:r>
            <a:r>
              <a:rPr lang="en-US" sz="1000" dirty="0">
                <a:hlinkClick r:id="rId4"/>
              </a:rPr>
              <a:t>://www.uflib.ufl.edu/spec/architecture</a:t>
            </a:r>
            <a:r>
              <a:rPr lang="en-US" sz="1000" dirty="0" smtClean="0">
                <a:hlinkClick r:id="rId4"/>
              </a:rPr>
              <a:t>/</a:t>
            </a:r>
            <a:r>
              <a:rPr lang="en-US" sz="1000" dirty="0" smtClean="0"/>
              <a:t> (June 23, 2012).</a:t>
            </a:r>
          </a:p>
          <a:p>
            <a:pPr marL="114300" indent="0">
              <a:lnSpc>
                <a:spcPct val="50000"/>
              </a:lnSpc>
              <a:buNone/>
            </a:pPr>
            <a:endParaRPr lang="en-US" sz="1000" dirty="0"/>
          </a:p>
          <a:p>
            <a:pPr marL="114300" indent="0">
              <a:lnSpc>
                <a:spcPct val="50000"/>
              </a:lnSpc>
              <a:buNone/>
            </a:pPr>
            <a:endParaRPr lang="en-US" sz="1000" dirty="0" smtClean="0"/>
          </a:p>
          <a:p>
            <a:pPr marL="114300" indent="0">
              <a:lnSpc>
                <a:spcPct val="50000"/>
              </a:lnSpc>
              <a:buNone/>
            </a:pPr>
            <a:endParaRPr lang="en-US" sz="1000" dirty="0" smtClean="0"/>
          </a:p>
          <a:p>
            <a:pPr marL="114300" indent="0">
              <a:buNone/>
            </a:pPr>
            <a:endParaRPr lang="en-US" sz="1200" dirty="0" smtClean="0"/>
          </a:p>
          <a:p>
            <a:pPr marL="114300" indent="0">
              <a:buNone/>
            </a:pPr>
            <a:endParaRPr lang="en-US" sz="1200" dirty="0" smtClean="0"/>
          </a:p>
          <a:p>
            <a:pPr marL="114300" indent="0">
              <a:buNone/>
            </a:pPr>
            <a:endParaRPr lang="en-US" sz="1700" dirty="0" smtClean="0"/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9166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+mn-lt"/>
              </a:rPr>
              <a:t>Donors of Architectural Collections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7620000" cy="3352800"/>
          </a:xfrm>
        </p:spPr>
        <p:txBody>
          <a:bodyPr/>
          <a:lstStyle/>
          <a:p>
            <a:r>
              <a:rPr lang="en-US" dirty="0" smtClean="0"/>
              <a:t>“My buildings speak for themselves; I don’t see the value of preserving the records in their creation.”</a:t>
            </a:r>
          </a:p>
          <a:p>
            <a:endParaRPr lang="en-US" dirty="0"/>
          </a:p>
          <a:p>
            <a:r>
              <a:rPr lang="en-US" dirty="0" smtClean="0"/>
              <a:t>“I am God’s gift to the architectural world-everything I have touched or drawn needs to be saved for historical purposes.”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9439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07911" y="4419730"/>
            <a:ext cx="63793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World Trade Center designed by Minoru Yamasaki - Destroyed 2001</a:t>
            </a:r>
            <a:endParaRPr lang="en-US" sz="1600" dirty="0"/>
          </a:p>
        </p:txBody>
      </p:sp>
      <p:pic>
        <p:nvPicPr>
          <p:cNvPr id="3" name="Picture 2" descr="SmolderingWTC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0769" y="112827"/>
            <a:ext cx="5080000" cy="4064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56550" y="4261430"/>
            <a:ext cx="239421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i="1" dirty="0"/>
              <a:t>Photo © Eric J. </a:t>
            </a:r>
            <a:r>
              <a:rPr lang="en-US" sz="800" i="1" dirty="0" err="1"/>
              <a:t>Tilford</a:t>
            </a:r>
            <a:r>
              <a:rPr lang="en-US" sz="800" i="1" dirty="0"/>
              <a:t> / U.S. Navy / Getty Images</a:t>
            </a:r>
            <a:endParaRPr lang="en-US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0" y="2110085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"Devastated": Billie </a:t>
            </a:r>
            <a:r>
              <a:rPr lang="en-US" dirty="0" err="1"/>
              <a:t>Tsien</a:t>
            </a:r>
            <a:r>
              <a:rPr lang="en-US" dirty="0"/>
              <a:t> and </a:t>
            </a:r>
            <a:r>
              <a:rPr lang="en-US" dirty="0" err="1"/>
              <a:t>Tod</a:t>
            </a:r>
            <a:r>
              <a:rPr lang="en-US" dirty="0"/>
              <a:t> Williams Speak Out on Demolition of American Folk Art Museum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3" t="5723" b="6057"/>
          <a:stretch/>
        </p:blipFill>
        <p:spPr bwMode="auto">
          <a:xfrm>
            <a:off x="247648" y="356872"/>
            <a:ext cx="8052435" cy="4429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8603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 l="21634" t="8974" r="23438" b="5337"/>
          <a:stretch>
            <a:fillRect/>
          </a:stretch>
        </p:blipFill>
        <p:spPr bwMode="auto">
          <a:xfrm>
            <a:off x="476253" y="189538"/>
            <a:ext cx="3360558" cy="3931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3836811" y="1057275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“</a:t>
            </a:r>
            <a:r>
              <a:rPr lang="en-US" u="sng" dirty="0" smtClean="0">
                <a:hlinkClick r:id="rId3"/>
              </a:rPr>
              <a:t>Retaining and Archiving Records</a:t>
            </a:r>
            <a:r>
              <a:rPr lang="en-US" dirty="0" smtClean="0"/>
              <a:t>,” in </a:t>
            </a:r>
            <a:r>
              <a:rPr lang="en-US" i="1" dirty="0" smtClean="0"/>
              <a:t>The Architect’s Handbook of Professional Practice</a:t>
            </a:r>
            <a:r>
              <a:rPr lang="en-US" dirty="0" smtClean="0"/>
              <a:t> (14th ed.) includes a brief discussion on record keeping to create a legacy within your firm as well as finding an archival repository to preserve your legacy.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	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smtClean="0"/>
              <a:t>	It </a:t>
            </a:r>
            <a:r>
              <a:rPr lang="en-US" dirty="0" smtClean="0"/>
              <a:t>is important for architects to realize the impact they are making in their own communities and changing the landscape forever.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	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 smtClean="0"/>
              <a:t>	“Granted my collection may include a considerable amount of material but it is wonderfully organized and ready to be donated.”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2127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063" y="195263"/>
            <a:ext cx="3571875" cy="475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18" descr="http://az29926.vo.msecnd.net/content/media/raleigh-nc-tube-storage-architectural-drawing-rolled-up-static-shelving-4post-casetype-072020110255390818-640.jpg"/>
          <p:cNvPicPr>
            <a:picLocks noChangeAspect="1" noChangeArrowheads="1"/>
          </p:cNvPicPr>
          <p:nvPr/>
        </p:nvPicPr>
        <p:blipFill>
          <a:blip r:embed="rId3" cstate="print"/>
          <a:srcRect l="9050" t="5032"/>
          <a:stretch>
            <a:fillRect/>
          </a:stretch>
        </p:blipFill>
        <p:spPr bwMode="auto">
          <a:xfrm>
            <a:off x="1588200" y="735741"/>
            <a:ext cx="1554480" cy="36720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70519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archive.computerhistory.org/resources/access/still-image/2010/02/102635355.03.01.lg.jpg"/>
          <p:cNvPicPr>
            <a:picLocks noChangeAspect="1" noChangeArrowheads="1"/>
          </p:cNvPicPr>
          <p:nvPr/>
        </p:nvPicPr>
        <p:blipFill>
          <a:blip r:embed="rId2" cstate="print"/>
          <a:srcRect l="7944" t="2655" r="7089" b="1961"/>
          <a:stretch>
            <a:fillRect/>
          </a:stretch>
        </p:blipFill>
        <p:spPr bwMode="auto">
          <a:xfrm>
            <a:off x="2800351" y="269748"/>
            <a:ext cx="3018499" cy="4297680"/>
          </a:xfrm>
          <a:prstGeom prst="rect">
            <a:avLst/>
          </a:prstGeom>
          <a:noFill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djacency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Adjacency.thmx</Template>
  <TotalTime>6614</TotalTime>
  <Words>469</Words>
  <Application>Microsoft Office PowerPoint</Application>
  <PresentationFormat>On-screen Show (16:9)</PresentationFormat>
  <Paragraphs>61</Paragraphs>
  <Slides>15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Adjacency</vt:lpstr>
      <vt:lpstr>CREATOR, USER, KEEPER:</vt:lpstr>
      <vt:lpstr>Donors of Architectural Collections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Society of American Archivists Brochures</vt:lpstr>
      <vt:lpstr>Bibliography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CREATOR, USER KEEPER:</dc:title>
  <dc:creator>Cynthia Peterson</dc:creator>
  <cp:lastModifiedBy>bskokan</cp:lastModifiedBy>
  <cp:revision>261</cp:revision>
  <cp:lastPrinted>2012-07-17T03:38:44Z</cp:lastPrinted>
  <dcterms:created xsi:type="dcterms:W3CDTF">2012-06-25T15:39:23Z</dcterms:created>
  <dcterms:modified xsi:type="dcterms:W3CDTF">2015-05-11T17:19:47Z</dcterms:modified>
</cp:coreProperties>
</file>